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4"/>
  </p:notesMasterIdLst>
  <p:sldIdLst>
    <p:sldId id="308" r:id="rId5"/>
    <p:sldId id="377" r:id="rId6"/>
    <p:sldId id="375" r:id="rId7"/>
    <p:sldId id="370" r:id="rId8"/>
    <p:sldId id="380" r:id="rId9"/>
    <p:sldId id="371" r:id="rId10"/>
    <p:sldId id="381" r:id="rId11"/>
    <p:sldId id="374" r:id="rId12"/>
    <p:sldId id="379" r:id="rId13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275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pos="483" userDrawn="1">
          <p15:clr>
            <a:srgbClr val="A4A3A4"/>
          </p15:clr>
        </p15:guide>
        <p15:guide id="4" pos="7197" userDrawn="1">
          <p15:clr>
            <a:srgbClr val="A4A3A4"/>
          </p15:clr>
        </p15:guide>
        <p15:guide id="5" pos="3772" userDrawn="1">
          <p15:clr>
            <a:srgbClr val="A4A3A4"/>
          </p15:clr>
        </p15:guide>
        <p15:guide id="6" pos="3908" userDrawn="1">
          <p15:clr>
            <a:srgbClr val="A4A3A4"/>
          </p15:clr>
        </p15:guide>
        <p15:guide id="7" orient="horz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414042"/>
    <a:srgbClr val="B5121B"/>
    <a:srgbClr val="C0504D"/>
    <a:srgbClr val="6666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F18A89A-090B-52A7-4185-776492905A1E}" v="59" dt="2026-07-22T12:02:25.657"/>
  </p1510:revLst>
</p1510:revInfo>
</file>

<file path=ppt/tableStyles.xml><?xml version="1.0" encoding="utf-8"?>
<a:tblStyleLst xmlns:a="http://schemas.openxmlformats.org/drawingml/2006/main" def="{5C22544A-7EE6-4342-B048-85BDC9FD1C3A}"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524" y="52"/>
      </p:cViewPr>
      <p:guideLst>
        <p:guide orient="horz" pos="1275"/>
        <p:guide pos="3840"/>
        <p:guide pos="483"/>
        <p:guide pos="7197"/>
        <p:guide pos="3772"/>
        <p:guide pos="3908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tkinson, Chris" userId="S::atkinsoc@lancaster.ac.uk::3a02c7b8-e9b1-45de-8af2-fdf9a75376bd" providerId="AD" clId="Web-{DF18A89A-090B-52A7-4185-776492905A1E}"/>
    <pc:docChg chg="modSld">
      <pc:chgData name="Atkinson, Chris" userId="S::atkinsoc@lancaster.ac.uk::3a02c7b8-e9b1-45de-8af2-fdf9a75376bd" providerId="AD" clId="Web-{DF18A89A-090B-52A7-4185-776492905A1E}" dt="2026-07-22T12:02:25.657" v="63" actId="20577"/>
      <pc:docMkLst>
        <pc:docMk/>
      </pc:docMkLst>
      <pc:sldChg chg="modSp">
        <pc:chgData name="Atkinson, Chris" userId="S::atkinsoc@lancaster.ac.uk::3a02c7b8-e9b1-45de-8af2-fdf9a75376bd" providerId="AD" clId="Web-{DF18A89A-090B-52A7-4185-776492905A1E}" dt="2026-07-22T12:00:16.233" v="4" actId="20577"/>
        <pc:sldMkLst>
          <pc:docMk/>
          <pc:sldMk cId="1705684775" sldId="370"/>
        </pc:sldMkLst>
        <pc:spChg chg="mod">
          <ac:chgData name="Atkinson, Chris" userId="S::atkinsoc@lancaster.ac.uk::3a02c7b8-e9b1-45de-8af2-fdf9a75376bd" providerId="AD" clId="Web-{DF18A89A-090B-52A7-4185-776492905A1E}" dt="2026-07-22T12:00:16.233" v="4" actId="20577"/>
          <ac:spMkLst>
            <pc:docMk/>
            <pc:sldMk cId="1705684775" sldId="370"/>
            <ac:spMk id="9" creationId="{FF198E14-91C2-6DB4-7438-9113085C58D3}"/>
          </ac:spMkLst>
        </pc:spChg>
      </pc:sldChg>
      <pc:sldChg chg="modSp">
        <pc:chgData name="Atkinson, Chris" userId="S::atkinsoc@lancaster.ac.uk::3a02c7b8-e9b1-45de-8af2-fdf9a75376bd" providerId="AD" clId="Web-{DF18A89A-090B-52A7-4185-776492905A1E}" dt="2026-07-22T12:02:25.657" v="63" actId="20577"/>
        <pc:sldMkLst>
          <pc:docMk/>
          <pc:sldMk cId="2334502925" sldId="374"/>
        </pc:sldMkLst>
        <pc:spChg chg="mod">
          <ac:chgData name="Atkinson, Chris" userId="S::atkinsoc@lancaster.ac.uk::3a02c7b8-e9b1-45de-8af2-fdf9a75376bd" providerId="AD" clId="Web-{DF18A89A-090B-52A7-4185-776492905A1E}" dt="2026-07-22T12:02:25.657" v="63" actId="20577"/>
          <ac:spMkLst>
            <pc:docMk/>
            <pc:sldMk cId="2334502925" sldId="374"/>
            <ac:spMk id="4" creationId="{71387785-06A4-1E48-10D8-A1C624EFCB5A}"/>
          </ac:spMkLst>
        </pc:spChg>
      </pc:sldChg>
      <pc:sldChg chg="modSp">
        <pc:chgData name="Atkinson, Chris" userId="S::atkinsoc@lancaster.ac.uk::3a02c7b8-e9b1-45de-8af2-fdf9a75376bd" providerId="AD" clId="Web-{DF18A89A-090B-52A7-4185-776492905A1E}" dt="2026-07-22T11:59:47.216" v="2" actId="20577"/>
        <pc:sldMkLst>
          <pc:docMk/>
          <pc:sldMk cId="2368026004" sldId="380"/>
        </pc:sldMkLst>
        <pc:spChg chg="mod">
          <ac:chgData name="Atkinson, Chris" userId="S::atkinsoc@lancaster.ac.uk::3a02c7b8-e9b1-45de-8af2-fdf9a75376bd" providerId="AD" clId="Web-{DF18A89A-090B-52A7-4185-776492905A1E}" dt="2026-07-22T11:59:47.216" v="2" actId="20577"/>
          <ac:spMkLst>
            <pc:docMk/>
            <pc:sldMk cId="2368026004" sldId="380"/>
            <ac:spMk id="9" creationId="{5E3329B3-3B6F-6FBA-19EE-728AEEB9D33F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42F3E7-441F-477B-9032-3EE7BEB30DA2}" type="datetimeFigureOut">
              <a:rPr lang="en-GB" smtClean="0"/>
              <a:t>22/07/2026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22F0C5-9915-4C9D-B9C1-C3246B8D4C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79577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/>
              <a:t>Section title slide. </a:t>
            </a:r>
          </a:p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F22F0C5-9915-4C9D-B9C1-C3246B8D4C90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483491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>
            <a:extLst>
              <a:ext uri="{FF2B5EF4-FFF2-40B4-BE49-F238E27FC236}">
                <a16:creationId xmlns:a16="http://schemas.microsoft.com/office/drawing/2014/main" id="{1EF2C280-F524-405F-B409-A0B3EEB3A7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95942" y="195942"/>
            <a:ext cx="11812555" cy="6475445"/>
          </a:xfrm>
          <a:custGeom>
            <a:avLst/>
            <a:gdLst/>
            <a:ahLst/>
            <a:cxnLst/>
            <a:rect l="l" t="t" r="r" b="b"/>
            <a:pathLst>
              <a:path w="12048490" h="6713220">
                <a:moveTo>
                  <a:pt x="0" y="6713004"/>
                </a:moveTo>
                <a:lnTo>
                  <a:pt x="12048210" y="6713004"/>
                </a:lnTo>
                <a:lnTo>
                  <a:pt x="12048210" y="0"/>
                </a:lnTo>
                <a:lnTo>
                  <a:pt x="0" y="0"/>
                </a:lnTo>
                <a:lnTo>
                  <a:pt x="0" y="6713004"/>
                </a:lnTo>
                <a:close/>
              </a:path>
            </a:pathLst>
          </a:custGeom>
          <a:solidFill>
            <a:srgbClr val="B5111A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9" name="Picture 8" descr="Lancaster University">
            <a:extLst>
              <a:ext uri="{FF2B5EF4-FFF2-40B4-BE49-F238E27FC236}">
                <a16:creationId xmlns:a16="http://schemas.microsoft.com/office/drawing/2014/main" id="{B4C545BB-4FC6-4C07-B4BC-1B3873E92B9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94942" y="762000"/>
            <a:ext cx="2552491" cy="80691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70CF9F2-6D22-4CA4-A596-A6A43B8C793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00940" y="2205022"/>
            <a:ext cx="9144000" cy="1399152"/>
          </a:xfrm>
        </p:spPr>
        <p:txBody>
          <a:bodyPr anchor="b">
            <a:normAutofit/>
          </a:bodyPr>
          <a:lstStyle>
            <a:lvl1pPr algn="l">
              <a:lnSpc>
                <a:spcPts val="4400"/>
              </a:lnSpc>
              <a:spcBef>
                <a:spcPts val="1110"/>
              </a:spcBef>
              <a:defRPr sz="455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/>
              <a:t>Template slide: </a:t>
            </a:r>
            <a:br>
              <a:rPr lang="en-US"/>
            </a:br>
            <a:r>
              <a:rPr lang="en-US"/>
              <a:t>presentation title goes here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D01B88C-C94B-424C-B0DC-611AA046862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34338" y="4152381"/>
            <a:ext cx="9144000" cy="1655762"/>
          </a:xfrm>
        </p:spPr>
        <p:txBody>
          <a:bodyPr>
            <a:normAutofit/>
          </a:bodyPr>
          <a:lstStyle>
            <a:lvl1pPr marL="0" indent="0" algn="l">
              <a:lnSpc>
                <a:spcPts val="2800"/>
              </a:lnSpc>
              <a:spcBef>
                <a:spcPts val="525"/>
              </a:spcBef>
              <a:buNone/>
              <a:defRPr sz="265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Insert date, month, year here</a:t>
            </a:r>
          </a:p>
          <a:p>
            <a:r>
              <a:rPr lang="en-US"/>
              <a:t>Insert presenter name</a:t>
            </a:r>
            <a:endParaRPr lang="en-GB"/>
          </a:p>
        </p:txBody>
      </p:sp>
      <p:sp>
        <p:nvSpPr>
          <p:cNvPr id="8" name="object 6">
            <a:extLst>
              <a:ext uri="{FF2B5EF4-FFF2-40B4-BE49-F238E27FC236}">
                <a16:creationId xmlns:a16="http://schemas.microsoft.com/office/drawing/2014/main" id="{4260E1F7-11D6-4F9A-9CDB-A1450D1E497D}"/>
              </a:ext>
            </a:extLst>
          </p:cNvPr>
          <p:cNvSpPr/>
          <p:nvPr userDrawn="1"/>
        </p:nvSpPr>
        <p:spPr>
          <a:xfrm>
            <a:off x="992097" y="3829921"/>
            <a:ext cx="1584325" cy="0"/>
          </a:xfrm>
          <a:custGeom>
            <a:avLst/>
            <a:gdLst/>
            <a:ahLst/>
            <a:cxnLst/>
            <a:rect l="l" t="t" r="r" b="b"/>
            <a:pathLst>
              <a:path w="1584325">
                <a:moveTo>
                  <a:pt x="0" y="0"/>
                </a:moveTo>
                <a:lnTo>
                  <a:pt x="1584159" y="0"/>
                </a:lnTo>
              </a:path>
            </a:pathLst>
          </a:custGeom>
          <a:ln w="16929">
            <a:solidFill>
              <a:srgbClr val="A6ADB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6">
            <a:extLst>
              <a:ext uri="{FF2B5EF4-FFF2-40B4-BE49-F238E27FC236}">
                <a16:creationId xmlns:a16="http://schemas.microsoft.com/office/drawing/2014/main" id="{BCDE62AB-9720-4075-A15D-483E19C7DA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71922" y="3832747"/>
            <a:ext cx="1590675" cy="0"/>
          </a:xfrm>
          <a:custGeom>
            <a:avLst/>
            <a:gdLst/>
            <a:ahLst/>
            <a:cxnLst/>
            <a:rect l="l" t="t" r="r" b="b"/>
            <a:pathLst>
              <a:path w="1590675">
                <a:moveTo>
                  <a:pt x="0" y="0"/>
                </a:moveTo>
                <a:lnTo>
                  <a:pt x="1590421" y="0"/>
                </a:lnTo>
              </a:path>
            </a:pathLst>
          </a:custGeom>
          <a:ln w="17043">
            <a:solidFill>
              <a:srgbClr val="A6ADB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7BD4E107-ACD4-4A6A-8618-FDF878C3B9D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55058" y="609298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6998E55D-8E2A-4AFE-A61C-B5DBBB7761E7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646977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4">
            <a:extLst>
              <a:ext uri="{FF2B5EF4-FFF2-40B4-BE49-F238E27FC236}">
                <a16:creationId xmlns:a16="http://schemas.microsoft.com/office/drawing/2014/main" id="{E911A0A4-9D31-4F34-8E71-4A07A9FDE9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54508" y="1832146"/>
            <a:ext cx="1584325" cy="0"/>
          </a:xfrm>
          <a:custGeom>
            <a:avLst/>
            <a:gdLst/>
            <a:ahLst/>
            <a:cxnLst/>
            <a:rect l="l" t="t" r="r" b="b"/>
            <a:pathLst>
              <a:path w="1584325">
                <a:moveTo>
                  <a:pt x="0" y="0"/>
                </a:moveTo>
                <a:lnTo>
                  <a:pt x="1583728" y="0"/>
                </a:lnTo>
              </a:path>
            </a:pathLst>
          </a:custGeom>
          <a:ln w="16929">
            <a:solidFill>
              <a:srgbClr val="A6ADB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DBE2592A-4048-4211-B609-EB603E5AE2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5559" y="531848"/>
            <a:ext cx="7568682" cy="1158840"/>
          </a:xfrm>
        </p:spPr>
        <p:txBody>
          <a:bodyPr>
            <a:normAutofit/>
          </a:bodyPr>
          <a:lstStyle>
            <a:lvl1pPr>
              <a:lnSpc>
                <a:spcPts val="3470"/>
              </a:lnSpc>
              <a:spcBef>
                <a:spcPts val="750"/>
              </a:spcBef>
              <a:defRPr sz="3600">
                <a:solidFill>
                  <a:srgbClr val="B5121B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432CECB2-8BBC-4238-95E4-9CF53BEC0F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55058" y="609298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rgbClr val="414042"/>
                </a:solidFill>
              </a:defRPr>
            </a:lvl1pPr>
          </a:lstStyle>
          <a:p>
            <a:fld id="{6998E55D-8E2A-4AFE-A61C-B5DBBB7761E7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15" name="Picture 14" descr="Lancaster University">
            <a:extLst>
              <a:ext uri="{FF2B5EF4-FFF2-40B4-BE49-F238E27FC236}">
                <a16:creationId xmlns:a16="http://schemas.microsoft.com/office/drawing/2014/main" id="{F43189D6-09CC-4664-8F2F-E317A914F46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24359" y="762000"/>
            <a:ext cx="2098889" cy="663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78879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AEB81DE-9DB5-4365-A5C5-617C96B6EED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55058" y="609298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rgbClr val="414042"/>
                </a:solidFill>
              </a:defRPr>
            </a:lvl1pPr>
          </a:lstStyle>
          <a:p>
            <a:fld id="{6998E55D-8E2A-4AFE-A61C-B5DBBB7761E7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6350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0CF9F2-6D22-4CA4-A596-A6A43B8C793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00940" y="2205022"/>
            <a:ext cx="9144000" cy="1399152"/>
          </a:xfrm>
        </p:spPr>
        <p:txBody>
          <a:bodyPr anchor="b">
            <a:normAutofit/>
          </a:bodyPr>
          <a:lstStyle>
            <a:lvl1pPr algn="l">
              <a:lnSpc>
                <a:spcPts val="4400"/>
              </a:lnSpc>
              <a:spcBef>
                <a:spcPts val="1110"/>
              </a:spcBef>
              <a:defRPr sz="4550">
                <a:solidFill>
                  <a:srgbClr val="B5121B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/>
              <a:t>Template slide: </a:t>
            </a:r>
            <a:br>
              <a:rPr lang="en-US"/>
            </a:br>
            <a:r>
              <a:rPr lang="en-US"/>
              <a:t>presentation title goes here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D01B88C-C94B-424C-B0DC-611AA046862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34338" y="4152381"/>
            <a:ext cx="9144000" cy="1655762"/>
          </a:xfrm>
        </p:spPr>
        <p:txBody>
          <a:bodyPr>
            <a:normAutofit/>
          </a:bodyPr>
          <a:lstStyle>
            <a:lvl1pPr marL="0" indent="0" algn="l">
              <a:lnSpc>
                <a:spcPts val="2800"/>
              </a:lnSpc>
              <a:spcBef>
                <a:spcPts val="525"/>
              </a:spcBef>
              <a:buNone/>
              <a:defRPr sz="265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Insert date, month, year here</a:t>
            </a:r>
          </a:p>
          <a:p>
            <a:r>
              <a:rPr lang="en-US"/>
              <a:t>Insert presenter name</a:t>
            </a:r>
            <a:endParaRPr lang="en-GB"/>
          </a:p>
        </p:txBody>
      </p:sp>
      <p:pic>
        <p:nvPicPr>
          <p:cNvPr id="7" name="Picture 6" descr="Lancaster University">
            <a:extLst>
              <a:ext uri="{FF2B5EF4-FFF2-40B4-BE49-F238E27FC236}">
                <a16:creationId xmlns:a16="http://schemas.microsoft.com/office/drawing/2014/main" id="{2528AF01-8AC0-4C10-8386-19F11482E59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56682" y="762000"/>
            <a:ext cx="2565317" cy="810971"/>
          </a:xfrm>
          <a:prstGeom prst="rect">
            <a:avLst/>
          </a:prstGeom>
        </p:spPr>
      </p:pic>
      <p:sp>
        <p:nvSpPr>
          <p:cNvPr id="8" name="object 6">
            <a:extLst>
              <a:ext uri="{FF2B5EF4-FFF2-40B4-BE49-F238E27FC236}">
                <a16:creationId xmlns:a16="http://schemas.microsoft.com/office/drawing/2014/main" id="{4260E1F7-11D6-4F9A-9CDB-A1450D1E49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92097" y="3829921"/>
            <a:ext cx="1584325" cy="0"/>
          </a:xfrm>
          <a:custGeom>
            <a:avLst/>
            <a:gdLst/>
            <a:ahLst/>
            <a:cxnLst/>
            <a:rect l="l" t="t" r="r" b="b"/>
            <a:pathLst>
              <a:path w="1584325">
                <a:moveTo>
                  <a:pt x="0" y="0"/>
                </a:moveTo>
                <a:lnTo>
                  <a:pt x="1584159" y="0"/>
                </a:lnTo>
              </a:path>
            </a:pathLst>
          </a:custGeom>
          <a:ln w="16929">
            <a:solidFill>
              <a:srgbClr val="A6ADB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195C828A-191B-48BF-BB4A-DF202F883DD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55058" y="609298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rgbClr val="414042"/>
                </a:solidFill>
              </a:defRPr>
            </a:lvl1pPr>
          </a:lstStyle>
          <a:p>
            <a:fld id="{6998E55D-8E2A-4AFE-A61C-B5DBBB7761E7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756826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0CF9F2-6D22-4CA4-A596-A6A43B8C793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00940" y="2205022"/>
            <a:ext cx="9144000" cy="1399152"/>
          </a:xfrm>
        </p:spPr>
        <p:txBody>
          <a:bodyPr anchor="b">
            <a:normAutofit/>
          </a:bodyPr>
          <a:lstStyle>
            <a:lvl1pPr algn="l">
              <a:lnSpc>
                <a:spcPts val="4400"/>
              </a:lnSpc>
              <a:spcBef>
                <a:spcPts val="1110"/>
              </a:spcBef>
              <a:defRPr sz="4550">
                <a:solidFill>
                  <a:srgbClr val="B5121B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/>
              <a:t>Template slide: </a:t>
            </a:r>
            <a:br>
              <a:rPr lang="en-US"/>
            </a:br>
            <a:r>
              <a:rPr lang="en-US"/>
              <a:t>presentation title goes here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D01B88C-C94B-424C-B0DC-611AA046862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34338" y="4152381"/>
            <a:ext cx="9144000" cy="1655762"/>
          </a:xfrm>
        </p:spPr>
        <p:txBody>
          <a:bodyPr>
            <a:normAutofit/>
          </a:bodyPr>
          <a:lstStyle>
            <a:lvl1pPr marL="0" indent="0" algn="l">
              <a:lnSpc>
                <a:spcPts val="2800"/>
              </a:lnSpc>
              <a:spcBef>
                <a:spcPts val="525"/>
              </a:spcBef>
              <a:buNone/>
              <a:defRPr sz="265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Insert date, month, year here</a:t>
            </a:r>
          </a:p>
          <a:p>
            <a:r>
              <a:rPr lang="en-US"/>
              <a:t>Insert presenter name</a:t>
            </a:r>
            <a:endParaRPr lang="en-GB"/>
          </a:p>
        </p:txBody>
      </p:sp>
      <p:pic>
        <p:nvPicPr>
          <p:cNvPr id="7" name="Picture 6" descr="Lancaster University">
            <a:extLst>
              <a:ext uri="{FF2B5EF4-FFF2-40B4-BE49-F238E27FC236}">
                <a16:creationId xmlns:a16="http://schemas.microsoft.com/office/drawing/2014/main" id="{2528AF01-8AC0-4C10-8386-19F11482E59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56682" y="762000"/>
            <a:ext cx="2565317" cy="810971"/>
          </a:xfrm>
          <a:prstGeom prst="rect">
            <a:avLst/>
          </a:prstGeom>
        </p:spPr>
      </p:pic>
      <p:sp>
        <p:nvSpPr>
          <p:cNvPr id="8" name="object 6">
            <a:extLst>
              <a:ext uri="{FF2B5EF4-FFF2-40B4-BE49-F238E27FC236}">
                <a16:creationId xmlns:a16="http://schemas.microsoft.com/office/drawing/2014/main" id="{4260E1F7-11D6-4F9A-9CDB-A1450D1E49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92097" y="3829921"/>
            <a:ext cx="1584325" cy="0"/>
          </a:xfrm>
          <a:custGeom>
            <a:avLst/>
            <a:gdLst/>
            <a:ahLst/>
            <a:cxnLst/>
            <a:rect l="l" t="t" r="r" b="b"/>
            <a:pathLst>
              <a:path w="1584325">
                <a:moveTo>
                  <a:pt x="0" y="0"/>
                </a:moveTo>
                <a:lnTo>
                  <a:pt x="1584159" y="0"/>
                </a:lnTo>
              </a:path>
            </a:pathLst>
          </a:custGeom>
          <a:ln w="16929">
            <a:solidFill>
              <a:srgbClr val="A6ADB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8" descr="University Academy 92 Manchester">
            <a:extLst>
              <a:ext uri="{FF2B5EF4-FFF2-40B4-BE49-F238E27FC236}">
                <a16:creationId xmlns:a16="http://schemas.microsoft.com/office/drawing/2014/main" id="{97C89DA9-7708-4EE0-9C2E-17C843B198F5}"/>
              </a:ext>
            </a:extLst>
          </p:cNvPr>
          <p:cNvSpPr/>
          <p:nvPr userDrawn="1"/>
        </p:nvSpPr>
        <p:spPr>
          <a:xfrm>
            <a:off x="6888886" y="697941"/>
            <a:ext cx="1481137" cy="777608"/>
          </a:xfrm>
          <a:prstGeom prst="rect">
            <a:avLst/>
          </a:prstGeom>
          <a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 descr="Blackburn College">
            <a:extLst>
              <a:ext uri="{FF2B5EF4-FFF2-40B4-BE49-F238E27FC236}">
                <a16:creationId xmlns:a16="http://schemas.microsoft.com/office/drawing/2014/main" id="{B2D8FC4D-6A10-4AFC-90EE-36BEDC612D9F}"/>
              </a:ext>
            </a:extLst>
          </p:cNvPr>
          <p:cNvSpPr/>
          <p:nvPr userDrawn="1"/>
        </p:nvSpPr>
        <p:spPr>
          <a:xfrm>
            <a:off x="4800858" y="717994"/>
            <a:ext cx="1763493" cy="617945"/>
          </a:xfrm>
          <a:prstGeom prst="rect">
            <a:avLst/>
          </a:prstGeom>
          <a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 descr="Blackpool &amp; The Fylde college">
            <a:extLst>
              <a:ext uri="{FF2B5EF4-FFF2-40B4-BE49-F238E27FC236}">
                <a16:creationId xmlns:a16="http://schemas.microsoft.com/office/drawing/2014/main" id="{74C67722-6D8E-4717-BBA0-D9603159F8C3}"/>
              </a:ext>
            </a:extLst>
          </p:cNvPr>
          <p:cNvSpPr/>
          <p:nvPr userDrawn="1"/>
        </p:nvSpPr>
        <p:spPr>
          <a:xfrm>
            <a:off x="2927182" y="665080"/>
            <a:ext cx="1543981" cy="642486"/>
          </a:xfrm>
          <a:prstGeom prst="rect">
            <a:avLst/>
          </a:prstGeom>
          <a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 descr="Furness college">
            <a:extLst>
              <a:ext uri="{FF2B5EF4-FFF2-40B4-BE49-F238E27FC236}">
                <a16:creationId xmlns:a16="http://schemas.microsoft.com/office/drawing/2014/main" id="{544291F1-FBE8-4BF5-82D3-3E12A047DE75}"/>
              </a:ext>
            </a:extLst>
          </p:cNvPr>
          <p:cNvSpPr/>
          <p:nvPr userDrawn="1"/>
        </p:nvSpPr>
        <p:spPr>
          <a:xfrm>
            <a:off x="891120" y="700908"/>
            <a:ext cx="1786115" cy="699558"/>
          </a:xfrm>
          <a:prstGeom prst="rect">
            <a:avLst/>
          </a:prstGeom>
          <a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FB57897E-9B28-47E3-BC7F-FA671A1687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55058" y="609298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rgbClr val="414042"/>
                </a:solidFill>
              </a:defRPr>
            </a:lvl1pPr>
          </a:lstStyle>
          <a:p>
            <a:fld id="{6998E55D-8E2A-4AFE-A61C-B5DBBB7761E7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46362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2">
            <a:extLst>
              <a:ext uri="{FF2B5EF4-FFF2-40B4-BE49-F238E27FC236}">
                <a16:creationId xmlns:a16="http://schemas.microsoft.com/office/drawing/2014/main" id="{35A2C7DA-9587-4F85-9BC4-F30F0308AA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85057" y="181946"/>
            <a:ext cx="11821886" cy="6494107"/>
          </a:xfrm>
          <a:custGeom>
            <a:avLst/>
            <a:gdLst/>
            <a:ahLst/>
            <a:cxnLst/>
            <a:rect l="l" t="t" r="r" b="b"/>
            <a:pathLst>
              <a:path w="12049125" h="6713855">
                <a:moveTo>
                  <a:pt x="0" y="6713410"/>
                </a:moveTo>
                <a:lnTo>
                  <a:pt x="12048617" y="6713410"/>
                </a:lnTo>
                <a:lnTo>
                  <a:pt x="12048617" y="0"/>
                </a:lnTo>
                <a:lnTo>
                  <a:pt x="0" y="0"/>
                </a:lnTo>
                <a:lnTo>
                  <a:pt x="0" y="6713410"/>
                </a:lnTo>
                <a:close/>
              </a:path>
            </a:pathLst>
          </a:custGeom>
          <a:solidFill>
            <a:srgbClr val="7CB1C5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9" name="Picture 8" descr="Lancaster University">
            <a:extLst>
              <a:ext uri="{FF2B5EF4-FFF2-40B4-BE49-F238E27FC236}">
                <a16:creationId xmlns:a16="http://schemas.microsoft.com/office/drawing/2014/main" id="{B4C545BB-4FC6-4C07-B4BC-1B3873E92B9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94942" y="762000"/>
            <a:ext cx="2552491" cy="80691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70CF9F2-6D22-4CA4-A596-A6A43B8C793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00940" y="2205022"/>
            <a:ext cx="9144000" cy="1399152"/>
          </a:xfrm>
        </p:spPr>
        <p:txBody>
          <a:bodyPr anchor="b">
            <a:normAutofit/>
          </a:bodyPr>
          <a:lstStyle>
            <a:lvl1pPr algn="l">
              <a:lnSpc>
                <a:spcPts val="4400"/>
              </a:lnSpc>
              <a:spcBef>
                <a:spcPts val="1110"/>
              </a:spcBef>
              <a:defRPr sz="455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/>
              <a:t>Template slide: </a:t>
            </a:r>
            <a:br>
              <a:rPr lang="en-US"/>
            </a:br>
            <a:r>
              <a:rPr lang="en-US"/>
              <a:t>section title goes here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D01B88C-C94B-424C-B0DC-611AA046862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34338" y="4152381"/>
            <a:ext cx="9144000" cy="1655762"/>
          </a:xfrm>
        </p:spPr>
        <p:txBody>
          <a:bodyPr>
            <a:normAutofit/>
          </a:bodyPr>
          <a:lstStyle>
            <a:lvl1pPr marL="0" indent="0" algn="l">
              <a:lnSpc>
                <a:spcPts val="2800"/>
              </a:lnSpc>
              <a:spcBef>
                <a:spcPts val="525"/>
              </a:spcBef>
              <a:buNone/>
              <a:defRPr sz="265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Insert date, month, year here</a:t>
            </a:r>
          </a:p>
          <a:p>
            <a:r>
              <a:rPr lang="en-US"/>
              <a:t>Insert presenter name</a:t>
            </a:r>
            <a:endParaRPr lang="en-GB"/>
          </a:p>
        </p:txBody>
      </p:sp>
      <p:sp>
        <p:nvSpPr>
          <p:cNvPr id="8" name="object 6">
            <a:extLst>
              <a:ext uri="{FF2B5EF4-FFF2-40B4-BE49-F238E27FC236}">
                <a16:creationId xmlns:a16="http://schemas.microsoft.com/office/drawing/2014/main" id="{4260E1F7-11D6-4F9A-9CDB-A1450D1E497D}"/>
              </a:ext>
            </a:extLst>
          </p:cNvPr>
          <p:cNvSpPr/>
          <p:nvPr userDrawn="1"/>
        </p:nvSpPr>
        <p:spPr>
          <a:xfrm>
            <a:off x="992097" y="3829921"/>
            <a:ext cx="1584325" cy="0"/>
          </a:xfrm>
          <a:custGeom>
            <a:avLst/>
            <a:gdLst/>
            <a:ahLst/>
            <a:cxnLst/>
            <a:rect l="l" t="t" r="r" b="b"/>
            <a:pathLst>
              <a:path w="1584325">
                <a:moveTo>
                  <a:pt x="0" y="0"/>
                </a:moveTo>
                <a:lnTo>
                  <a:pt x="1584159" y="0"/>
                </a:lnTo>
              </a:path>
            </a:pathLst>
          </a:custGeom>
          <a:ln w="16929">
            <a:solidFill>
              <a:srgbClr val="A6ADB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6">
            <a:extLst>
              <a:ext uri="{FF2B5EF4-FFF2-40B4-BE49-F238E27FC236}">
                <a16:creationId xmlns:a16="http://schemas.microsoft.com/office/drawing/2014/main" id="{BCDE62AB-9720-4075-A15D-483E19C7DA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71922" y="3832747"/>
            <a:ext cx="1590675" cy="0"/>
          </a:xfrm>
          <a:custGeom>
            <a:avLst/>
            <a:gdLst/>
            <a:ahLst/>
            <a:cxnLst/>
            <a:rect l="l" t="t" r="r" b="b"/>
            <a:pathLst>
              <a:path w="1590675">
                <a:moveTo>
                  <a:pt x="0" y="0"/>
                </a:moveTo>
                <a:lnTo>
                  <a:pt x="1590421" y="0"/>
                </a:lnTo>
              </a:path>
            </a:pathLst>
          </a:custGeom>
          <a:ln w="17043">
            <a:solidFill>
              <a:schemeClr val="bg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5B6FFB34-2A03-4DFF-8F1A-D7E69F6F829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55058" y="609298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6998E55D-8E2A-4AFE-A61C-B5DBBB7761E7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75931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B6C40D-D6BC-4D4D-AF4C-44A15AE979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3773" y="475866"/>
            <a:ext cx="8250058" cy="1224153"/>
          </a:xfrm>
        </p:spPr>
        <p:txBody>
          <a:bodyPr>
            <a:normAutofit/>
          </a:bodyPr>
          <a:lstStyle>
            <a:lvl1pPr>
              <a:lnSpc>
                <a:spcPts val="3470"/>
              </a:lnSpc>
              <a:spcBef>
                <a:spcPts val="750"/>
              </a:spcBef>
              <a:defRPr sz="3600">
                <a:solidFill>
                  <a:srgbClr val="B5121B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D462D4-273F-48E4-BC67-135E64C379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3773" y="2313991"/>
            <a:ext cx="9808029" cy="3862971"/>
          </a:xfrm>
        </p:spPr>
        <p:txBody>
          <a:bodyPr/>
          <a:lstStyle>
            <a:lvl1pPr>
              <a:buClr>
                <a:srgbClr val="AEB4B9"/>
              </a:buClr>
              <a:defRPr sz="2600">
                <a:solidFill>
                  <a:schemeClr val="tx1"/>
                </a:solidFill>
              </a:defRPr>
            </a:lvl1pPr>
            <a:lvl2pPr>
              <a:buClr>
                <a:srgbClr val="AEB4B9"/>
              </a:buClr>
              <a:defRPr>
                <a:solidFill>
                  <a:schemeClr val="tx1"/>
                </a:solidFill>
              </a:defRPr>
            </a:lvl2pPr>
            <a:lvl3pPr>
              <a:buClr>
                <a:srgbClr val="AEB4B9"/>
              </a:buClr>
              <a:defRPr>
                <a:solidFill>
                  <a:schemeClr val="tx1"/>
                </a:solidFill>
              </a:defRPr>
            </a:lvl3pPr>
            <a:lvl4pPr>
              <a:buClr>
                <a:srgbClr val="AEB4B9"/>
              </a:buClr>
              <a:defRPr>
                <a:solidFill>
                  <a:schemeClr val="tx1"/>
                </a:solidFill>
              </a:defRPr>
            </a:lvl4pPr>
            <a:lvl5pPr>
              <a:buClr>
                <a:srgbClr val="AEB4B9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8" name="object 4">
            <a:extLst>
              <a:ext uri="{FF2B5EF4-FFF2-40B4-BE49-F238E27FC236}">
                <a16:creationId xmlns:a16="http://schemas.microsoft.com/office/drawing/2014/main" id="{A95A3A47-0757-4333-ACCD-258450620A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11766" y="1841477"/>
            <a:ext cx="1584325" cy="0"/>
          </a:xfrm>
          <a:custGeom>
            <a:avLst/>
            <a:gdLst/>
            <a:ahLst/>
            <a:cxnLst/>
            <a:rect l="l" t="t" r="r" b="b"/>
            <a:pathLst>
              <a:path w="1584325">
                <a:moveTo>
                  <a:pt x="0" y="0"/>
                </a:moveTo>
                <a:lnTo>
                  <a:pt x="1583728" y="0"/>
                </a:lnTo>
              </a:path>
            </a:pathLst>
          </a:custGeom>
          <a:ln w="16929">
            <a:solidFill>
              <a:srgbClr val="A6ADB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0DE9228C-9B11-4DC9-8F13-D4D1ED507AE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55058" y="609298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rgbClr val="414042"/>
                </a:solidFill>
              </a:defRPr>
            </a:lvl1pPr>
          </a:lstStyle>
          <a:p>
            <a:fld id="{6998E55D-8E2A-4AFE-A61C-B5DBBB7761E7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14" name="Picture 13" descr="Lancaster University">
            <a:extLst>
              <a:ext uri="{FF2B5EF4-FFF2-40B4-BE49-F238E27FC236}">
                <a16:creationId xmlns:a16="http://schemas.microsoft.com/office/drawing/2014/main" id="{0D9761CB-0BB4-44A2-BF26-F0470B4DCFE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24359" y="762000"/>
            <a:ext cx="2098889" cy="663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17377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ex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D462D4-273F-48E4-BC67-135E64C3792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72883" y="2313991"/>
            <a:ext cx="9742714" cy="3862971"/>
          </a:xfrm>
        </p:spPr>
        <p:txBody>
          <a:bodyPr/>
          <a:lstStyle>
            <a:lvl1pPr marL="0" indent="0">
              <a:spcAft>
                <a:spcPts val="600"/>
              </a:spcAft>
              <a:buClr>
                <a:srgbClr val="AEB4B9"/>
              </a:buClr>
              <a:buNone/>
              <a:defRPr sz="2600" i="0">
                <a:solidFill>
                  <a:schemeClr val="tx1"/>
                </a:solidFill>
              </a:defRPr>
            </a:lvl1pPr>
            <a:lvl2pPr>
              <a:buClr>
                <a:srgbClr val="AEB4B9"/>
              </a:buClr>
              <a:defRPr>
                <a:solidFill>
                  <a:schemeClr val="tx1"/>
                </a:solidFill>
              </a:defRPr>
            </a:lvl2pPr>
            <a:lvl3pPr>
              <a:buClr>
                <a:srgbClr val="AEB4B9"/>
              </a:buClr>
              <a:defRPr>
                <a:solidFill>
                  <a:schemeClr val="tx1"/>
                </a:solidFill>
              </a:defRPr>
            </a:lvl3pPr>
            <a:lvl4pPr>
              <a:buClr>
                <a:srgbClr val="AEB4B9"/>
              </a:buClr>
              <a:defRPr>
                <a:solidFill>
                  <a:schemeClr val="tx1"/>
                </a:solidFill>
              </a:defRPr>
            </a:lvl4pPr>
            <a:lvl5pPr>
              <a:buClr>
                <a:srgbClr val="AEB4B9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Template slide: text only (use italics for sub-headings)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659C926E-B465-430E-9BB4-30F751A3EB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3773" y="475866"/>
            <a:ext cx="8040738" cy="1224153"/>
          </a:xfrm>
        </p:spPr>
        <p:txBody>
          <a:bodyPr>
            <a:normAutofit/>
          </a:bodyPr>
          <a:lstStyle>
            <a:lvl1pPr>
              <a:lnSpc>
                <a:spcPts val="3470"/>
              </a:lnSpc>
              <a:spcBef>
                <a:spcPts val="750"/>
              </a:spcBef>
              <a:defRPr sz="3600">
                <a:solidFill>
                  <a:srgbClr val="B5121B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3" name="object 4">
            <a:extLst>
              <a:ext uri="{FF2B5EF4-FFF2-40B4-BE49-F238E27FC236}">
                <a16:creationId xmlns:a16="http://schemas.microsoft.com/office/drawing/2014/main" id="{0BDBDF81-CC4C-4516-B38C-887511BA3E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11766" y="1841477"/>
            <a:ext cx="1584325" cy="0"/>
          </a:xfrm>
          <a:custGeom>
            <a:avLst/>
            <a:gdLst/>
            <a:ahLst/>
            <a:cxnLst/>
            <a:rect l="l" t="t" r="r" b="b"/>
            <a:pathLst>
              <a:path w="1584325">
                <a:moveTo>
                  <a:pt x="0" y="0"/>
                </a:moveTo>
                <a:lnTo>
                  <a:pt x="1583728" y="0"/>
                </a:lnTo>
              </a:path>
            </a:pathLst>
          </a:custGeom>
          <a:ln w="16929">
            <a:solidFill>
              <a:srgbClr val="A6ADB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531E803A-17E5-4587-B9C8-543F40CC183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55058" y="610231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rgbClr val="414042"/>
                </a:solidFill>
              </a:defRPr>
            </a:lvl1pPr>
          </a:lstStyle>
          <a:p>
            <a:fld id="{6998E55D-8E2A-4AFE-A61C-B5DBBB7761E7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17" name="Picture 16" descr="Lancaster University">
            <a:extLst>
              <a:ext uri="{FF2B5EF4-FFF2-40B4-BE49-F238E27FC236}">
                <a16:creationId xmlns:a16="http://schemas.microsoft.com/office/drawing/2014/main" id="{15D4E1DC-C857-4EB7-8E98-3A0E76300C4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24359" y="762000"/>
            <a:ext cx="2098889" cy="663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45719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esti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C575D8C4-2991-4037-8748-66E7016A65D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00940" y="2205022"/>
            <a:ext cx="9913240" cy="1399152"/>
          </a:xfrm>
        </p:spPr>
        <p:txBody>
          <a:bodyPr anchor="b">
            <a:normAutofit/>
          </a:bodyPr>
          <a:lstStyle>
            <a:lvl1pPr algn="l">
              <a:lnSpc>
                <a:spcPts val="4400"/>
              </a:lnSpc>
              <a:spcBef>
                <a:spcPts val="1110"/>
              </a:spcBef>
              <a:defRPr sz="4550">
                <a:solidFill>
                  <a:srgbClr val="B5121B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/>
              <a:t>Add question text here</a:t>
            </a:r>
            <a:endParaRPr lang="en-GB"/>
          </a:p>
        </p:txBody>
      </p:sp>
      <p:pic>
        <p:nvPicPr>
          <p:cNvPr id="8" name="Picture 7" descr="Lancaster University">
            <a:extLst>
              <a:ext uri="{FF2B5EF4-FFF2-40B4-BE49-F238E27FC236}">
                <a16:creationId xmlns:a16="http://schemas.microsoft.com/office/drawing/2014/main" id="{5A0CDDDE-2A8D-4F00-B876-791A126CBD6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24359" y="762000"/>
            <a:ext cx="2098889" cy="663520"/>
          </a:xfrm>
          <a:prstGeom prst="rect">
            <a:avLst/>
          </a:prstGeom>
        </p:spPr>
      </p:pic>
      <p:sp>
        <p:nvSpPr>
          <p:cNvPr id="9" name="object 5">
            <a:extLst>
              <a:ext uri="{FF2B5EF4-FFF2-40B4-BE49-F238E27FC236}">
                <a16:creationId xmlns:a16="http://schemas.microsoft.com/office/drawing/2014/main" id="{A1F40E0C-FCFE-45A8-B4CD-8E1C0339D4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92097" y="3830968"/>
            <a:ext cx="1584325" cy="0"/>
          </a:xfrm>
          <a:custGeom>
            <a:avLst/>
            <a:gdLst/>
            <a:ahLst/>
            <a:cxnLst/>
            <a:rect l="l" t="t" r="r" b="b"/>
            <a:pathLst>
              <a:path w="1584325">
                <a:moveTo>
                  <a:pt x="0" y="0"/>
                </a:moveTo>
                <a:lnTo>
                  <a:pt x="1584159" y="0"/>
                </a:lnTo>
              </a:path>
            </a:pathLst>
          </a:custGeom>
          <a:ln w="16929">
            <a:solidFill>
              <a:srgbClr val="A6ADB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F55EE488-FA38-4ABE-A8A1-1C0A496D55B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55058" y="609298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rgbClr val="414042"/>
                </a:solidFill>
              </a:defRPr>
            </a:lvl1pPr>
          </a:lstStyle>
          <a:p>
            <a:fld id="{6998E55D-8E2A-4AFE-A61C-B5DBBB7761E7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29256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2EAACC63-D887-40E8-8239-FD16AE528F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9538" y="522516"/>
            <a:ext cx="7568682" cy="1168172"/>
          </a:xfrm>
        </p:spPr>
        <p:txBody>
          <a:bodyPr>
            <a:normAutofit/>
          </a:bodyPr>
          <a:lstStyle>
            <a:lvl1pPr>
              <a:lnSpc>
                <a:spcPts val="3470"/>
              </a:lnSpc>
              <a:spcBef>
                <a:spcPts val="750"/>
              </a:spcBef>
              <a:defRPr sz="3600">
                <a:solidFill>
                  <a:srgbClr val="B5121B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524D0BDC-AEAF-40AB-BD13-7775E20370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9538" y="2313991"/>
            <a:ext cx="4965441" cy="3862971"/>
          </a:xfrm>
        </p:spPr>
        <p:txBody>
          <a:bodyPr/>
          <a:lstStyle>
            <a:lvl1pPr>
              <a:buClr>
                <a:srgbClr val="AEB4B9"/>
              </a:buClr>
              <a:defRPr sz="2600">
                <a:solidFill>
                  <a:schemeClr val="tx1"/>
                </a:solidFill>
              </a:defRPr>
            </a:lvl1pPr>
            <a:lvl2pPr>
              <a:buClr>
                <a:srgbClr val="AEB4B9"/>
              </a:buClr>
              <a:defRPr>
                <a:solidFill>
                  <a:schemeClr val="tx1"/>
                </a:solidFill>
              </a:defRPr>
            </a:lvl2pPr>
            <a:lvl3pPr>
              <a:buClr>
                <a:srgbClr val="AEB4B9"/>
              </a:buClr>
              <a:defRPr>
                <a:solidFill>
                  <a:schemeClr val="tx1"/>
                </a:solidFill>
              </a:defRPr>
            </a:lvl3pPr>
            <a:lvl4pPr>
              <a:buClr>
                <a:srgbClr val="AEB4B9"/>
              </a:buClr>
              <a:defRPr>
                <a:solidFill>
                  <a:schemeClr val="tx1"/>
                </a:solidFill>
              </a:defRPr>
            </a:lvl4pPr>
            <a:lvl5pPr>
              <a:buClr>
                <a:srgbClr val="AEB4B9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2" name="object 4">
            <a:extLst>
              <a:ext uri="{FF2B5EF4-FFF2-40B4-BE49-F238E27FC236}">
                <a16:creationId xmlns:a16="http://schemas.microsoft.com/office/drawing/2014/main" id="{81B46DBF-1B89-405C-A53C-EE0D38B3C8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54508" y="1832146"/>
            <a:ext cx="1584325" cy="0"/>
          </a:xfrm>
          <a:custGeom>
            <a:avLst/>
            <a:gdLst/>
            <a:ahLst/>
            <a:cxnLst/>
            <a:rect l="l" t="t" r="r" b="b"/>
            <a:pathLst>
              <a:path w="1584325">
                <a:moveTo>
                  <a:pt x="0" y="0"/>
                </a:moveTo>
                <a:lnTo>
                  <a:pt x="1583728" y="0"/>
                </a:lnTo>
              </a:path>
            </a:pathLst>
          </a:custGeom>
          <a:ln w="16929">
            <a:solidFill>
              <a:srgbClr val="A6ADB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79DC973B-EFE1-44F1-9FB7-36E4227439C7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369696" y="2317095"/>
            <a:ext cx="4965442" cy="3862971"/>
          </a:xfrm>
        </p:spPr>
        <p:txBody>
          <a:bodyPr/>
          <a:lstStyle>
            <a:lvl1pPr>
              <a:buClr>
                <a:srgbClr val="AEB4B9"/>
              </a:buClr>
              <a:defRPr sz="2600">
                <a:solidFill>
                  <a:schemeClr val="tx1"/>
                </a:solidFill>
              </a:defRPr>
            </a:lvl1pPr>
            <a:lvl2pPr>
              <a:buClr>
                <a:srgbClr val="AEB4B9"/>
              </a:buClr>
              <a:defRPr>
                <a:solidFill>
                  <a:schemeClr val="tx1"/>
                </a:solidFill>
              </a:defRPr>
            </a:lvl2pPr>
            <a:lvl3pPr>
              <a:buClr>
                <a:srgbClr val="AEB4B9"/>
              </a:buClr>
              <a:defRPr>
                <a:solidFill>
                  <a:schemeClr val="tx1"/>
                </a:solidFill>
              </a:defRPr>
            </a:lvl3pPr>
            <a:lvl4pPr>
              <a:buClr>
                <a:srgbClr val="AEB4B9"/>
              </a:buClr>
              <a:defRPr>
                <a:solidFill>
                  <a:schemeClr val="tx1"/>
                </a:solidFill>
              </a:defRPr>
            </a:lvl4pPr>
            <a:lvl5pPr>
              <a:buClr>
                <a:srgbClr val="AEB4B9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749C0CEC-03F4-4704-9D20-E00E4CD0651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55058" y="609298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rgbClr val="414042"/>
                </a:solidFill>
              </a:defRPr>
            </a:lvl1pPr>
          </a:lstStyle>
          <a:p>
            <a:fld id="{6998E55D-8E2A-4AFE-A61C-B5DBBB7761E7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21" name="Picture 20" descr="Lancaster University">
            <a:extLst>
              <a:ext uri="{FF2B5EF4-FFF2-40B4-BE49-F238E27FC236}">
                <a16:creationId xmlns:a16="http://schemas.microsoft.com/office/drawing/2014/main" id="{607635CB-A9C5-437C-8837-4C730E8C637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24359" y="762000"/>
            <a:ext cx="2098889" cy="663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89339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75887E-4F05-4593-B389-647D40DD03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46478" y="1681163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3C9B9D8-EA34-4852-A458-9C736D59E6A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46478" y="2505075"/>
            <a:ext cx="5157787" cy="3684588"/>
          </a:xfrm>
        </p:spPr>
        <p:txBody>
          <a:bodyPr/>
          <a:lstStyle>
            <a:lvl1pPr>
              <a:buClr>
                <a:srgbClr val="AEB4B9"/>
              </a:buClr>
              <a:defRPr sz="2600"/>
            </a:lvl1pPr>
            <a:lvl2pPr>
              <a:buClr>
                <a:srgbClr val="AEB4B9"/>
              </a:buClr>
              <a:defRPr/>
            </a:lvl2pPr>
            <a:lvl3pPr>
              <a:buClr>
                <a:srgbClr val="AEB4B9"/>
              </a:buClr>
              <a:defRPr/>
            </a:lvl3pPr>
            <a:lvl4pPr>
              <a:buClr>
                <a:srgbClr val="AEB4B9"/>
              </a:buClr>
              <a:defRPr/>
            </a:lvl4pPr>
            <a:lvl5pPr>
              <a:buClr>
                <a:srgbClr val="AEB4B9"/>
              </a:buCl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83E91B9-1447-4EAE-9AB6-9200E96A989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8105AF1-67AB-413D-B37A-83B233A5D7C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>
            <a:lvl1pPr>
              <a:buClr>
                <a:srgbClr val="AEB4B9"/>
              </a:buClr>
              <a:defRPr sz="2600"/>
            </a:lvl1pPr>
            <a:lvl2pPr>
              <a:buClr>
                <a:srgbClr val="AEB4B9"/>
              </a:buClr>
              <a:defRPr/>
            </a:lvl2pPr>
            <a:lvl3pPr>
              <a:buClr>
                <a:srgbClr val="AEB4B9"/>
              </a:buClr>
              <a:defRPr/>
            </a:lvl3pPr>
            <a:lvl4pPr>
              <a:buClr>
                <a:srgbClr val="AEB4B9"/>
              </a:buClr>
              <a:defRPr/>
            </a:lvl4pPr>
            <a:lvl5pPr>
              <a:buClr>
                <a:srgbClr val="AEB4B9"/>
              </a:buCl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EBFEF35C-6404-4538-8F34-0A8878183E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5559" y="531848"/>
            <a:ext cx="7568682" cy="1158840"/>
          </a:xfrm>
        </p:spPr>
        <p:txBody>
          <a:bodyPr>
            <a:normAutofit/>
          </a:bodyPr>
          <a:lstStyle>
            <a:lvl1pPr>
              <a:lnSpc>
                <a:spcPts val="3470"/>
              </a:lnSpc>
              <a:spcBef>
                <a:spcPts val="750"/>
              </a:spcBef>
              <a:defRPr sz="3600">
                <a:solidFill>
                  <a:srgbClr val="B5121B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3" name="object 4">
            <a:extLst>
              <a:ext uri="{FF2B5EF4-FFF2-40B4-BE49-F238E27FC236}">
                <a16:creationId xmlns:a16="http://schemas.microsoft.com/office/drawing/2014/main" id="{3D487BA0-3AE0-4031-8055-C6AFDC31E0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35846" y="1832146"/>
            <a:ext cx="1584325" cy="0"/>
          </a:xfrm>
          <a:custGeom>
            <a:avLst/>
            <a:gdLst/>
            <a:ahLst/>
            <a:cxnLst/>
            <a:rect l="l" t="t" r="r" b="b"/>
            <a:pathLst>
              <a:path w="1584325">
                <a:moveTo>
                  <a:pt x="0" y="0"/>
                </a:moveTo>
                <a:lnTo>
                  <a:pt x="1583728" y="0"/>
                </a:lnTo>
              </a:path>
            </a:pathLst>
          </a:custGeom>
          <a:ln w="16929">
            <a:solidFill>
              <a:srgbClr val="A6ADB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983E33A9-9C13-43F2-93A7-5CD7A6D522E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955058" y="609298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rgbClr val="414042"/>
                </a:solidFill>
              </a:defRPr>
            </a:lvl1pPr>
          </a:lstStyle>
          <a:p>
            <a:fld id="{6998E55D-8E2A-4AFE-A61C-B5DBBB7761E7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17" name="Picture 16" descr="Lancaster University">
            <a:extLst>
              <a:ext uri="{FF2B5EF4-FFF2-40B4-BE49-F238E27FC236}">
                <a16:creationId xmlns:a16="http://schemas.microsoft.com/office/drawing/2014/main" id="{24641CFC-5847-40DB-B4F0-5496D257DA5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24359" y="762000"/>
            <a:ext cx="2098889" cy="663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13404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k object 16">
            <a:extLst>
              <a:ext uri="{FF2B5EF4-FFF2-40B4-BE49-F238E27FC236}">
                <a16:creationId xmlns:a16="http://schemas.microsoft.com/office/drawing/2014/main" id="{AEA68D54-1EAD-45D6-B6CC-D07221904D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5986" y="95973"/>
            <a:ext cx="12001500" cy="6666230"/>
          </a:xfrm>
          <a:custGeom>
            <a:avLst/>
            <a:gdLst/>
            <a:ahLst/>
            <a:cxnLst/>
            <a:rect l="l" t="t" r="r" b="b"/>
            <a:pathLst>
              <a:path w="12001500" h="6666230">
                <a:moveTo>
                  <a:pt x="0" y="6666039"/>
                </a:moveTo>
                <a:lnTo>
                  <a:pt x="12001233" y="6666039"/>
                </a:lnTo>
                <a:lnTo>
                  <a:pt x="12001233" y="0"/>
                </a:lnTo>
                <a:lnTo>
                  <a:pt x="0" y="0"/>
                </a:lnTo>
                <a:lnTo>
                  <a:pt x="0" y="6666039"/>
                </a:lnTo>
                <a:close/>
              </a:path>
            </a:pathLst>
          </a:custGeom>
          <a:ln w="191960">
            <a:solidFill>
              <a:srgbClr val="E9EC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65B8E11-7BA2-4A60-A654-2F22523E46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8189B7-2C82-485D-8C8C-9F6C4A0298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69930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49" r:id="rId2"/>
    <p:sldLayoutId id="2147483663" r:id="rId3"/>
    <p:sldLayoutId id="2147483664" r:id="rId4"/>
    <p:sldLayoutId id="2147483650" r:id="rId5"/>
    <p:sldLayoutId id="2147483665" r:id="rId6"/>
    <p:sldLayoutId id="2147483651" r:id="rId7"/>
    <p:sldLayoutId id="2147483652" r:id="rId8"/>
    <p:sldLayoutId id="2147483653" r:id="rId9"/>
    <p:sldLayoutId id="2147483654" r:id="rId10"/>
    <p:sldLayoutId id="2147483655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AEB4B9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AEB4B9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AEB4B9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AEB4B9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AEB4B9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researchculture@lancaster.ac.uk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hyperlink" Target="https://www.lancaster.ac.uk/research/research-culture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hyperlink" Target="https://www.lancaster.ac.uk/research/research-culture/recognising-and-developing/bridging-scheme-case-studies/" TargetMode="Externa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hyperlink" Target="mailto:researchculture@lancaster.ac.uk" TargetMode="Externa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9EB531-79B3-43D1-A67B-23EF200C2D4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60450" y="2399677"/>
            <a:ext cx="9645140" cy="1399152"/>
          </a:xfrm>
        </p:spPr>
        <p:txBody>
          <a:bodyPr>
            <a:normAutofit fontScale="90000"/>
          </a:bodyPr>
          <a:lstStyle/>
          <a:p>
            <a:r>
              <a:rPr lang="en-GB">
                <a:latin typeface="Calibri"/>
                <a:ea typeface="Calibri"/>
                <a:cs typeface="Calibri"/>
              </a:rPr>
              <a:t>Researcher Career Development (Bridging) Scheme</a:t>
            </a:r>
            <a:br>
              <a:rPr lang="en-GB"/>
            </a:b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8C4959E-2796-4D58-9FCC-4EADFC3418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60449" y="3934690"/>
            <a:ext cx="10703477" cy="2337617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GB" sz="2150" dirty="0"/>
              <a:t>Dr Amy Mayfield, Research Culture Manager, Research &amp; Enterprise Services </a:t>
            </a:r>
          </a:p>
          <a:p>
            <a:r>
              <a:rPr lang="en-GB" sz="2150" dirty="0"/>
              <a:t>Chris Atkinson, Researcher Developer, Research &amp; Enterprise Services </a:t>
            </a:r>
            <a:endParaRPr lang="en-GB" sz="2199" dirty="0"/>
          </a:p>
          <a:p>
            <a:endParaRPr lang="en-GB" sz="2150" dirty="0"/>
          </a:p>
          <a:p>
            <a:r>
              <a:rPr lang="en-GB" sz="2200" dirty="0">
                <a:hlinkClick r:id="rId3"/>
              </a:rPr>
              <a:t>researchculture@lancaster.ac.uk</a:t>
            </a:r>
            <a:r>
              <a:rPr lang="en-GB" sz="2200" dirty="0"/>
              <a:t> </a:t>
            </a:r>
            <a:endParaRPr lang="en-GB" sz="2200" dirty="0">
              <a:ea typeface="Calibri"/>
              <a:cs typeface="Calibri"/>
            </a:endParaRPr>
          </a:p>
          <a:p>
            <a:r>
              <a:rPr lang="en-GB" sz="2200" dirty="0">
                <a:ea typeface="+mn-lt"/>
                <a:cs typeface="+mn-lt"/>
                <a:hlinkClick r:id="rId4"/>
              </a:rPr>
              <a:t>https://www.lancaster.ac.uk/research/research-culture/</a:t>
            </a:r>
            <a:r>
              <a:rPr lang="en-GB" sz="2200" dirty="0">
                <a:ea typeface="+mn-lt"/>
                <a:cs typeface="+mn-lt"/>
              </a:rPr>
              <a:t> </a:t>
            </a:r>
            <a:endParaRPr lang="en-GB">
              <a:ea typeface="+mn-lt"/>
              <a:cs typeface="+mn-lt"/>
            </a:endParaRPr>
          </a:p>
          <a:p>
            <a:endParaRPr lang="en-GB" sz="2200" dirty="0">
              <a:ea typeface="Calibri"/>
              <a:cs typeface="Calibri"/>
            </a:endParaRPr>
          </a:p>
          <a:p>
            <a:endParaRPr lang="en-GB" sz="2200" dirty="0"/>
          </a:p>
        </p:txBody>
      </p:sp>
    </p:spTree>
    <p:extLst>
      <p:ext uri="{BB962C8B-B14F-4D97-AF65-F5344CB8AC3E}">
        <p14:creationId xmlns:p14="http://schemas.microsoft.com/office/powerpoint/2010/main" val="28197270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4EE7845-F6B8-CFD8-F464-E7728857710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998E55D-8E2A-4AFE-A61C-B5DBBB7761E7}" type="slidenum">
              <a:rPr lang="en-GB" smtClean="0"/>
              <a:pPr/>
              <a:t>2</a:t>
            </a:fld>
            <a:endParaRPr lang="en-GB" dirty="0"/>
          </a:p>
        </p:txBody>
      </p:sp>
      <p:pic>
        <p:nvPicPr>
          <p:cNvPr id="6" name="Content Placeholder 5" descr="A diagram of a culture action plan&#10;&#10;AI-generated content may be incorrect.">
            <a:extLst>
              <a:ext uri="{FF2B5EF4-FFF2-40B4-BE49-F238E27FC236}">
                <a16:creationId xmlns:a16="http://schemas.microsoft.com/office/drawing/2014/main" id="{201313D7-4BEA-79EA-984B-A7C0188B89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8335" y="855578"/>
            <a:ext cx="6592854" cy="5635552"/>
          </a:xfrm>
          <a:prstGeom prst="rect">
            <a:avLst/>
          </a:prstGeom>
          <a:ln>
            <a:noFill/>
          </a:ln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B1C6DBC9-1FB6-B986-F038-4C722EAFFA57}"/>
              </a:ext>
            </a:extLst>
          </p:cNvPr>
          <p:cNvSpPr txBox="1"/>
          <p:nvPr/>
        </p:nvSpPr>
        <p:spPr>
          <a:xfrm>
            <a:off x="8193561" y="2070006"/>
            <a:ext cx="3238893" cy="3721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lnSpc>
                <a:spcPct val="120000"/>
              </a:lnSpc>
              <a:buFont typeface="Arial,Sans-Serif"/>
              <a:buChar char="•"/>
            </a:pPr>
            <a:r>
              <a:rPr lang="en-GB" sz="2200" dirty="0">
                <a:ea typeface="Calibri"/>
                <a:cs typeface="Calibri"/>
              </a:rPr>
              <a:t>Lancaster receives funding from the </a:t>
            </a:r>
            <a:r>
              <a:rPr lang="en-GB" sz="2200" b="1" dirty="0">
                <a:ea typeface="Calibri"/>
                <a:cs typeface="Calibri"/>
              </a:rPr>
              <a:t>Research England QR Enhancing Research Culture Fund </a:t>
            </a:r>
            <a:endParaRPr lang="en-US" sz="2200" dirty="0">
              <a:ea typeface="Calibri"/>
              <a:cs typeface="Calibri"/>
            </a:endParaRPr>
          </a:p>
          <a:p>
            <a:pPr marL="285750" indent="-285750">
              <a:lnSpc>
                <a:spcPct val="120000"/>
              </a:lnSpc>
              <a:buFont typeface="Arial,Sans-Serif"/>
              <a:buChar char="•"/>
            </a:pPr>
            <a:r>
              <a:rPr lang="en-GB" sz="2200" dirty="0">
                <a:ea typeface="Calibri"/>
                <a:cs typeface="Calibri"/>
              </a:rPr>
              <a:t>A proportion of this funding is allocated to this Scheme </a:t>
            </a:r>
          </a:p>
          <a:p>
            <a:pPr>
              <a:lnSpc>
                <a:spcPct val="120000"/>
              </a:lnSpc>
            </a:pPr>
            <a:endParaRPr lang="en-US" sz="2200" dirty="0">
              <a:ea typeface="Calibri"/>
              <a:cs typeface="Calibri"/>
            </a:endParaRPr>
          </a:p>
        </p:txBody>
      </p:sp>
      <p:pic>
        <p:nvPicPr>
          <p:cNvPr id="11" name="Picture 10" descr="A logo of a university&#10;&#10;AI-generated content may be incorrect.">
            <a:extLst>
              <a:ext uri="{FF2B5EF4-FFF2-40B4-BE49-F238E27FC236}">
                <a16:creationId xmlns:a16="http://schemas.microsoft.com/office/drawing/2014/main" id="{BD89FBBF-9C93-D02A-FDC1-7AFD649854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10820" y="635577"/>
            <a:ext cx="2221634" cy="980209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124138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A26BF3-272E-FCC6-3471-0009690631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ea typeface="Calibri"/>
              </a:rPr>
              <a:t>Purpose of the Scheme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7F4F72-0714-DC18-157A-C54FBCE974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9538" y="1979173"/>
            <a:ext cx="7578177" cy="4279761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spcAft>
                <a:spcPts val="600"/>
              </a:spcAft>
              <a:buNone/>
            </a:pPr>
            <a:endParaRPr lang="en-US" dirty="0">
              <a:ea typeface="Calibri"/>
              <a:cs typeface="Calibri"/>
            </a:endParaRPr>
          </a:p>
          <a:p>
            <a:pPr>
              <a:spcAft>
                <a:spcPts val="600"/>
              </a:spcAft>
            </a:pPr>
            <a:r>
              <a:rPr lang="en-US" dirty="0">
                <a:ea typeface="Calibri"/>
                <a:cs typeface="Calibri"/>
              </a:rPr>
              <a:t>To help ‘bridge’ a gap between one research contract ending and the next one starting at Lancaster. </a:t>
            </a:r>
          </a:p>
          <a:p>
            <a:pPr>
              <a:spcAft>
                <a:spcPts val="600"/>
              </a:spcAft>
            </a:pPr>
            <a:r>
              <a:rPr lang="en-US" b="1" dirty="0">
                <a:ea typeface="Calibri"/>
                <a:cs typeface="Calibri"/>
              </a:rPr>
              <a:t>Benefits to the researcher</a:t>
            </a:r>
            <a:r>
              <a:rPr lang="en-US" dirty="0">
                <a:ea typeface="Calibri"/>
                <a:cs typeface="Calibri"/>
              </a:rPr>
              <a:t>- provides a degree of financial stability and researcher training and career development opportunities </a:t>
            </a:r>
          </a:p>
          <a:p>
            <a:pPr>
              <a:spcAft>
                <a:spcPts val="600"/>
              </a:spcAft>
            </a:pPr>
            <a:r>
              <a:rPr lang="en-US" b="1" dirty="0">
                <a:ea typeface="Calibri"/>
                <a:cs typeface="Calibri"/>
              </a:rPr>
              <a:t>Benefits to the institution</a:t>
            </a:r>
            <a:r>
              <a:rPr lang="en-US" dirty="0">
                <a:ea typeface="Calibri"/>
                <a:cs typeface="Calibri"/>
              </a:rPr>
              <a:t>- retention of talent, contribution to enhancing research culture activities </a:t>
            </a:r>
          </a:p>
          <a:p>
            <a:pPr>
              <a:spcAft>
                <a:spcPts val="600"/>
              </a:spcAft>
            </a:pPr>
            <a:endParaRPr lang="en-US" dirty="0">
              <a:ea typeface="Calibri"/>
              <a:cs typeface="Calibri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A16467E-8326-035E-A60C-219B99F6E5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998E55D-8E2A-4AFE-A61C-B5DBBB7761E7}" type="slidenum">
              <a:rPr lang="en-GB" smtClean="0"/>
              <a:pPr/>
              <a:t>3</a:t>
            </a:fld>
            <a:endParaRPr lang="en-GB"/>
          </a:p>
        </p:txBody>
      </p:sp>
      <p:pic>
        <p:nvPicPr>
          <p:cNvPr id="9" name="Content Placeholder 8" descr="A bridge over rocks&#10;&#10;AI-generated content may be incorrect.">
            <a:extLst>
              <a:ext uri="{FF2B5EF4-FFF2-40B4-BE49-F238E27FC236}">
                <a16:creationId xmlns:a16="http://schemas.microsoft.com/office/drawing/2014/main" id="{18FA1DFB-0B87-3F6F-00EF-B8C3E2EACA2D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/>
          <a:stretch>
            <a:fillRect/>
          </a:stretch>
        </p:blipFill>
        <p:spPr>
          <a:xfrm>
            <a:off x="8603329" y="1961143"/>
            <a:ext cx="3086100" cy="4114800"/>
          </a:xfrm>
        </p:spPr>
      </p:pic>
    </p:spTree>
    <p:extLst>
      <p:ext uri="{BB962C8B-B14F-4D97-AF65-F5344CB8AC3E}">
        <p14:creationId xmlns:p14="http://schemas.microsoft.com/office/powerpoint/2010/main" val="23018284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102B9E-0822-E277-A78B-A178FC5C6A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3773" y="475866"/>
            <a:ext cx="8470395" cy="1242514"/>
          </a:xfrm>
        </p:spPr>
        <p:txBody>
          <a:bodyPr/>
          <a:lstStyle/>
          <a:p>
            <a:r>
              <a:rPr lang="en-GB">
                <a:latin typeface="Calibri"/>
                <a:ea typeface="Calibri"/>
                <a:cs typeface="Calibri"/>
              </a:rPr>
              <a:t>Eligibility Criteria 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B736EF-47EB-6A0C-AB47-DC33299FD26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998E55D-8E2A-4AFE-A61C-B5DBBB7761E7}" type="slidenum">
              <a:rPr lang="en-GB" smtClean="0"/>
              <a:pPr/>
              <a:t>4</a:t>
            </a:fld>
            <a:endParaRPr lang="en-GB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FF198E14-91C2-6DB4-7438-9113085C58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3773" y="1884218"/>
            <a:ext cx="10660082" cy="4573889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en-GB" dirty="0"/>
              <a:t>You must:</a:t>
            </a:r>
          </a:p>
          <a:p>
            <a:pPr fontAlgn="base"/>
            <a:r>
              <a:rPr lang="en-GB" dirty="0"/>
              <a:t>have been employed at Lancaster University for at least 18 months when your current contract comes to an end;</a:t>
            </a:r>
          </a:p>
          <a:p>
            <a:pPr fontAlgn="base"/>
            <a:r>
              <a:rPr lang="en-GB" dirty="0"/>
              <a:t>be employed at Lancaster up to the application submission;</a:t>
            </a:r>
          </a:p>
          <a:p>
            <a:pPr fontAlgn="base"/>
            <a:r>
              <a:rPr lang="en-GB" dirty="0"/>
              <a:t>have an indefinite with end date (indefinite contingent) or fixed term </a:t>
            </a:r>
            <a:r>
              <a:rPr lang="en-GB"/>
              <a:t>contract, which will be coming to an end on the 31 July 2027 or earlier;</a:t>
            </a:r>
            <a:endParaRPr lang="en-GB">
              <a:ea typeface="Calibri"/>
              <a:cs typeface="Calibri"/>
            </a:endParaRPr>
          </a:p>
          <a:p>
            <a:pPr fontAlgn="base"/>
            <a:r>
              <a:rPr lang="en-GB" dirty="0"/>
              <a:t>be based in the UK for the duration of the scheme;</a:t>
            </a:r>
          </a:p>
          <a:p>
            <a:pPr fontAlgn="base"/>
            <a:r>
              <a:rPr lang="en-GB" dirty="0"/>
              <a:t>have as a minimum an application for an externally funded research project (or equivalent external income source) submitted or in progress on which you will be the/a researcher.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en-GB" sz="16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en-GB" sz="1600" kern="100" dirty="0">
              <a:solidFill>
                <a:srgbClr val="000000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17056847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757835-7E0D-731E-D4B5-8335BE707B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8B3D08-C469-7BC9-120D-29BFD1475D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3773" y="475866"/>
            <a:ext cx="8470395" cy="1242514"/>
          </a:xfrm>
        </p:spPr>
        <p:txBody>
          <a:bodyPr/>
          <a:lstStyle/>
          <a:p>
            <a:r>
              <a:rPr lang="en-GB" dirty="0">
                <a:latin typeface="Calibri"/>
                <a:ea typeface="Calibri"/>
                <a:cs typeface="Calibri"/>
              </a:rPr>
              <a:t>Terms of the Scheme  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431C202-C5CC-69A4-80B5-FC764329CBA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998E55D-8E2A-4AFE-A61C-B5DBBB7761E7}" type="slidenum">
              <a:rPr lang="en-GB" smtClean="0"/>
              <a:pPr/>
              <a:t>5</a:t>
            </a:fld>
            <a:endParaRPr lang="en-GB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5E3329B3-3B6F-6FBA-19EE-728AEEB9D3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3773" y="1884218"/>
            <a:ext cx="10660082" cy="4573889"/>
          </a:xfrm>
        </p:spPr>
        <p:txBody>
          <a:bodyPr vert="horz" lIns="91440" tIns="45720" rIns="91440" bIns="45720" rtlCol="0" anchor="t">
            <a:noAutofit/>
          </a:bodyPr>
          <a:lstStyle/>
          <a:p>
            <a:pPr fontAlgn="base"/>
            <a:r>
              <a:rPr lang="en-GB" sz="2400" dirty="0"/>
              <a:t>The funding will be offered on the same spinal point as on application.</a:t>
            </a:r>
            <a:endParaRPr lang="en-GB" sz="2400" dirty="0">
              <a:ea typeface="Calibri"/>
              <a:cs typeface="Calibri"/>
            </a:endParaRPr>
          </a:p>
          <a:p>
            <a:pPr fontAlgn="base"/>
            <a:r>
              <a:rPr lang="en-GB" sz="2400" dirty="0"/>
              <a:t>The funding will typically be offered for a period of up to 3 months.</a:t>
            </a:r>
            <a:endParaRPr lang="en-GB" sz="2400" dirty="0">
              <a:ea typeface="Calibri"/>
              <a:cs typeface="Calibri"/>
            </a:endParaRPr>
          </a:p>
          <a:p>
            <a:r>
              <a:rPr lang="en-GB" sz="2400">
                <a:ea typeface="Calibri"/>
                <a:cs typeface="Calibri"/>
              </a:rPr>
              <a:t>The funding is available until 31 July 2027.</a:t>
            </a:r>
          </a:p>
          <a:p>
            <a:pPr fontAlgn="base"/>
            <a:r>
              <a:rPr lang="en-GB" sz="2400" dirty="0"/>
              <a:t>The scheme will offer the equivalent full time equivalent (FTE) as on application, which could be across one or more contracts.</a:t>
            </a:r>
            <a:endParaRPr lang="en-GB" sz="2400" dirty="0">
              <a:ea typeface="Calibri"/>
              <a:cs typeface="Calibri"/>
            </a:endParaRPr>
          </a:p>
          <a:p>
            <a:pPr fontAlgn="base"/>
            <a:r>
              <a:rPr lang="en-GB" sz="2400" dirty="0"/>
              <a:t>You must declare other employment, so that the scheme and any other employment does not exceed the equivalent of 1.0 FTE.</a:t>
            </a:r>
            <a:endParaRPr lang="en-GB" sz="2400" dirty="0">
              <a:ea typeface="Calibri"/>
              <a:cs typeface="Calibri"/>
            </a:endParaRPr>
          </a:p>
          <a:p>
            <a:pPr fontAlgn="base"/>
            <a:r>
              <a:rPr lang="en-GB" sz="2400" dirty="0"/>
              <a:t>You are expected to make a positive contribution to research culture at Lancaster during the funded period.</a:t>
            </a:r>
            <a:endParaRPr lang="en-GB" sz="2400" dirty="0">
              <a:ea typeface="Calibri"/>
              <a:cs typeface="Calibri"/>
            </a:endParaRPr>
          </a:p>
          <a:p>
            <a:pPr fontAlgn="base"/>
            <a:r>
              <a:rPr lang="en-GB" sz="2400" dirty="0"/>
              <a:t>You must have an identified mentor for the period of the scheme, ideally someone other than your PI/project lead.</a:t>
            </a:r>
            <a:endParaRPr lang="en-GB" sz="2400" dirty="0">
              <a:ea typeface="Calibri"/>
              <a:cs typeface="Calibri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en-GB" sz="16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en-GB" sz="1600" kern="100" dirty="0">
              <a:solidFill>
                <a:srgbClr val="000000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23680260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102B9E-0822-E277-A78B-A178FC5C6A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3773" y="475866"/>
            <a:ext cx="8470395" cy="1242514"/>
          </a:xfrm>
        </p:spPr>
        <p:txBody>
          <a:bodyPr/>
          <a:lstStyle/>
          <a:p>
            <a:r>
              <a:rPr lang="en-GB">
                <a:latin typeface="Calibri"/>
                <a:ea typeface="Calibri"/>
                <a:cs typeface="Calibri"/>
              </a:rPr>
              <a:t>Prioritisation 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B736EF-47EB-6A0C-AB47-DC33299FD26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998E55D-8E2A-4AFE-A61C-B5DBBB7761E7}" type="slidenum">
              <a:rPr lang="en-GB" smtClean="0"/>
              <a:pPr/>
              <a:t>6</a:t>
            </a:fld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FF198E14-91C2-6DB4-7438-9113085C58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3772" y="1621410"/>
            <a:ext cx="7243881" cy="4836699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endParaRPr lang="en-GB" sz="1600" b="1" kern="100" dirty="0">
              <a:latin typeface="Aptos"/>
              <a:ea typeface="Calibri"/>
              <a:cs typeface="Times New Roman"/>
            </a:endParaRPr>
          </a:p>
          <a:p>
            <a:r>
              <a:rPr lang="en-GB" sz="2000" kern="100" dirty="0">
                <a:latin typeface="Calibri"/>
                <a:ea typeface="Calibri"/>
                <a:cs typeface="Segoe UI"/>
              </a:rPr>
              <a:t>We anticipate more applications than we can support </a:t>
            </a:r>
          </a:p>
          <a:p>
            <a:r>
              <a:rPr lang="en-GB" sz="2000" dirty="0"/>
              <a:t>If a research grant award has been made, and the start date known it may be approved outside a panel.</a:t>
            </a:r>
            <a:endParaRPr lang="en-GB" sz="2000" kern="100" dirty="0">
              <a:latin typeface="Calibri"/>
              <a:ea typeface="Calibri"/>
              <a:cs typeface="Segoe UI"/>
            </a:endParaRPr>
          </a:p>
          <a:p>
            <a:r>
              <a:rPr lang="en-GB" sz="2000" kern="100" dirty="0">
                <a:latin typeface="Calibri"/>
                <a:ea typeface="Calibri"/>
                <a:cs typeface="Segoe UI"/>
              </a:rPr>
              <a:t>Most will be reviewed by a panel of senior staff from each faculty, chaired by the Director for Research Culture </a:t>
            </a:r>
            <a:endParaRPr lang="en-GB" sz="2000" dirty="0"/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GB" sz="2000" b="1" kern="100" dirty="0">
                <a:solidFill>
                  <a:srgbClr val="000000"/>
                </a:solidFill>
                <a:latin typeface="Calibri"/>
                <a:ea typeface="Calibri"/>
                <a:cs typeface="Segoe UI"/>
              </a:rPr>
              <a:t>Priority will be given to applications that:</a:t>
            </a:r>
            <a:endParaRPr lang="en-GB" sz="2000" b="1" dirty="0">
              <a:solidFill>
                <a:srgbClr val="000000"/>
              </a:solidFill>
              <a:latin typeface="Calibri"/>
              <a:ea typeface="Calibri"/>
              <a:cs typeface="Calibri" panose="020F0502020204030204"/>
            </a:endParaRPr>
          </a:p>
          <a:p>
            <a:pPr marL="442913" indent="-179388">
              <a:lnSpc>
                <a:spcPct val="120000"/>
              </a:lnSpc>
              <a:spcBef>
                <a:spcPts val="0"/>
              </a:spcBef>
            </a:pPr>
            <a:r>
              <a:rPr lang="en-GB" sz="2000" kern="100" dirty="0">
                <a:solidFill>
                  <a:srgbClr val="000000"/>
                </a:solidFill>
                <a:latin typeface="Calibri"/>
                <a:ea typeface="Calibri"/>
                <a:cs typeface="Segoe UI"/>
              </a:rPr>
              <a:t>provide strong evidence of future employment at Lancaster – through research grant/s and/or other external income sources </a:t>
            </a:r>
          </a:p>
          <a:p>
            <a:pPr marL="442913" indent="-179388">
              <a:lnSpc>
                <a:spcPct val="120000"/>
              </a:lnSpc>
              <a:spcBef>
                <a:spcPts val="0"/>
              </a:spcBef>
            </a:pPr>
            <a:r>
              <a:rPr lang="en-GB" sz="2000" dirty="0"/>
              <a:t>have clear plans of activities including training, skills and career development </a:t>
            </a:r>
            <a:endParaRPr lang="en-GB" sz="2000" dirty="0">
              <a:solidFill>
                <a:srgbClr val="000000"/>
              </a:solidFill>
              <a:latin typeface="Calibri"/>
              <a:ea typeface="Calibri"/>
              <a:cs typeface="Calibri" panose="020F0502020204030204"/>
            </a:endParaRPr>
          </a:p>
          <a:p>
            <a:pPr marL="400050" indent="-171450">
              <a:lnSpc>
                <a:spcPct val="120000"/>
              </a:lnSpc>
              <a:spcBef>
                <a:spcPts val="0"/>
              </a:spcBef>
            </a:pPr>
            <a:r>
              <a:rPr lang="en-GB" sz="2000" kern="100" dirty="0">
                <a:solidFill>
                  <a:srgbClr val="000000"/>
                </a:solidFill>
                <a:ea typeface="Calibri"/>
                <a:cs typeface="Segoe UI"/>
              </a:rPr>
              <a:t>articulate </a:t>
            </a:r>
            <a:r>
              <a:rPr lang="en-GB" sz="2000" dirty="0"/>
              <a:t>contributions to enhancing research culture at the Lancaster campus</a:t>
            </a:r>
            <a:endParaRPr lang="en-GB" sz="2000" kern="100" dirty="0">
              <a:solidFill>
                <a:srgbClr val="000000"/>
              </a:solidFill>
              <a:ea typeface="Calibri"/>
              <a:cs typeface="Segoe UI"/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en-GB" sz="1600" dirty="0">
              <a:ea typeface="Calibri" panose="020F0502020204030204"/>
              <a:cs typeface="Calibri" panose="020F0502020204030204"/>
            </a:endParaRPr>
          </a:p>
        </p:txBody>
      </p:sp>
      <p:pic>
        <p:nvPicPr>
          <p:cNvPr id="6" name="Picture 5" descr="A black and white line drawing of text boxes&#10;&#10;AI-generated content may be incorrect.">
            <a:extLst>
              <a:ext uri="{FF2B5EF4-FFF2-40B4-BE49-F238E27FC236}">
                <a16:creationId xmlns:a16="http://schemas.microsoft.com/office/drawing/2014/main" id="{84791FB9-9018-3562-6F7C-52818298A3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27654" y="2269670"/>
            <a:ext cx="3802986" cy="3802986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674593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B2DBD3-2BFC-CCFA-58AB-76FA51D558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DC230E-86CA-CF2C-4382-452DBA298D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3773" y="475866"/>
            <a:ext cx="8470395" cy="1242514"/>
          </a:xfrm>
        </p:spPr>
        <p:txBody>
          <a:bodyPr/>
          <a:lstStyle/>
          <a:p>
            <a:r>
              <a:rPr lang="en-GB" dirty="0">
                <a:latin typeface="Calibri"/>
                <a:ea typeface="Calibri"/>
                <a:cs typeface="Calibri"/>
              </a:rPr>
              <a:t>What details are needed about research grants?  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907D3BC-8B65-324E-6CEE-B5AD1F6610C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998E55D-8E2A-4AFE-A61C-B5DBBB7761E7}" type="slidenum">
              <a:rPr lang="en-GB" smtClean="0"/>
              <a:pPr/>
              <a:t>7</a:t>
            </a:fld>
            <a:endParaRPr lang="en-GB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8ECEB2A8-9E31-95F3-EC35-D6683E7344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3773" y="1884218"/>
            <a:ext cx="10660082" cy="4573889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en-GB" sz="2200" dirty="0"/>
              <a:t>You will be asked to provide for </a:t>
            </a:r>
            <a:r>
              <a:rPr lang="en-GB" sz="2200" b="1" dirty="0"/>
              <a:t>each </a:t>
            </a:r>
            <a:r>
              <a:rPr lang="en-GB" sz="2200" dirty="0"/>
              <a:t>research funding application on which you would expect to be the/a researcher:</a:t>
            </a:r>
          </a:p>
          <a:p>
            <a:pPr fontAlgn="base"/>
            <a:r>
              <a:rPr lang="en-GB" sz="2200" dirty="0"/>
              <a:t>Name and ACP number of the grant application</a:t>
            </a:r>
          </a:p>
          <a:p>
            <a:pPr fontAlgn="base"/>
            <a:r>
              <a:rPr lang="en-GB" sz="2200" dirty="0"/>
              <a:t>Duration of the research grant</a:t>
            </a:r>
          </a:p>
          <a:p>
            <a:pPr fontAlgn="base"/>
            <a:r>
              <a:rPr lang="en-GB" sz="2200" dirty="0"/>
              <a:t>Funder and specific funding scheme/call</a:t>
            </a:r>
          </a:p>
          <a:p>
            <a:pPr fontAlgn="base"/>
            <a:r>
              <a:rPr lang="en-GB" sz="2200" dirty="0"/>
              <a:t>Status – in progress/submitted/successful, including details of stage when applicable</a:t>
            </a:r>
          </a:p>
          <a:p>
            <a:pPr fontAlgn="base"/>
            <a:r>
              <a:rPr lang="en-GB" sz="2200" dirty="0"/>
              <a:t>Date when outcome expected, including stages if applicable</a:t>
            </a:r>
          </a:p>
          <a:p>
            <a:pPr fontAlgn="base"/>
            <a:r>
              <a:rPr lang="en-GB" sz="2200" dirty="0"/>
              <a:t>Contribution you are making to the grant application</a:t>
            </a:r>
          </a:p>
          <a:p>
            <a:pPr fontAlgn="base"/>
            <a:r>
              <a:rPr lang="en-GB" sz="2200" dirty="0"/>
              <a:t>Your role within the application e.g. PI, Co-I, named researcher</a:t>
            </a:r>
          </a:p>
          <a:p>
            <a:pPr fontAlgn="base"/>
            <a:r>
              <a:rPr lang="en-GB" sz="2200" dirty="0"/>
              <a:t>Track record of working with the funder/s (PI to also include details in their support letter)</a:t>
            </a:r>
          </a:p>
          <a:p>
            <a:pPr fontAlgn="base"/>
            <a:r>
              <a:rPr lang="en-GB" sz="2200" dirty="0"/>
              <a:t>Any information, where known, about the chances of success given the funding scheme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en-GB" sz="16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en-GB" sz="1600" kern="100" dirty="0">
              <a:solidFill>
                <a:srgbClr val="000000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24554637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DBC215-B13F-A1A0-F074-140F4D1143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Calibri"/>
                <a:cs typeface="Calibri"/>
              </a:rPr>
              <a:t>When to apply </a:t>
            </a: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1387785-06A4-1E48-10D8-A1C624EFCB5A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213781" y="1451728"/>
            <a:ext cx="6659539" cy="2130612"/>
          </a:xfrm>
          <a:ln w="57150">
            <a:solidFill>
              <a:schemeClr val="accent1"/>
            </a:solidFill>
          </a:ln>
        </p:spPr>
        <p:txBody>
          <a:bodyPr vert="horz" lIns="91440" tIns="45720" rIns="91440" bIns="45720" rtlCol="0" anchor="t">
            <a:normAutofit lnSpcReduction="10000"/>
          </a:bodyPr>
          <a:lstStyle/>
          <a:p>
            <a:pPr marL="0" indent="0">
              <a:buNone/>
            </a:pPr>
            <a:r>
              <a:rPr lang="en-GB" sz="2400" dirty="0">
                <a:latin typeface="Segoe UI"/>
                <a:ea typeface="Calibri"/>
                <a:cs typeface="Segoe UI"/>
              </a:rPr>
              <a:t>Applications can be received at any time, as some can be reviewed without going to panel. </a:t>
            </a:r>
          </a:p>
          <a:p>
            <a:pPr marL="0" indent="0">
              <a:buNone/>
            </a:pPr>
            <a:r>
              <a:rPr lang="en-GB" sz="2400" dirty="0">
                <a:latin typeface="Segoe UI"/>
                <a:ea typeface="Calibri"/>
                <a:cs typeface="Segoe UI"/>
              </a:rPr>
              <a:t>You are encouraged to get your application in by 31 July 26, so it can be reviewed by the first panel, </a:t>
            </a:r>
            <a:r>
              <a:rPr lang="en-GB" sz="2400">
                <a:latin typeface="Segoe UI"/>
                <a:ea typeface="Calibri"/>
                <a:cs typeface="Segoe UI"/>
              </a:rPr>
              <a:t>scheduled for the 13 August.</a:t>
            </a:r>
          </a:p>
          <a:p>
            <a:pPr marL="0" indent="0">
              <a:buNone/>
            </a:pPr>
            <a:r>
              <a:rPr lang="en-GB" sz="2400">
                <a:latin typeface="Segoe UI"/>
                <a:ea typeface="Calibri"/>
                <a:cs typeface="Segoe UI"/>
              </a:rPr>
              <a:t>Further panel dates will be announced. </a:t>
            </a:r>
            <a:endParaRPr lang="en-GB" sz="2400" dirty="0">
              <a:latin typeface="Segoe UI"/>
              <a:ea typeface="Calibri"/>
              <a:cs typeface="Segoe UI"/>
            </a:endParaRPr>
          </a:p>
          <a:p>
            <a:pPr marL="0" indent="0">
              <a:buNone/>
            </a:pPr>
            <a:endParaRPr lang="en-GB" sz="2400" dirty="0">
              <a:latin typeface="Segoe UI"/>
              <a:ea typeface="Calibri"/>
              <a:cs typeface="Segoe UI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7311766-49F8-8866-19E5-7E0C34C8311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998E55D-8E2A-4AFE-A61C-B5DBBB7761E7}" type="slidenum">
              <a:rPr lang="en-GB" smtClean="0"/>
              <a:pPr/>
              <a:t>8</a:t>
            </a:fld>
            <a:endParaRPr lang="en-GB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7D52058-6373-A9F3-02C9-0B3E825315D3}"/>
              </a:ext>
            </a:extLst>
          </p:cNvPr>
          <p:cNvSpPr txBox="1"/>
          <p:nvPr/>
        </p:nvSpPr>
        <p:spPr>
          <a:xfrm>
            <a:off x="5156462" y="3769965"/>
            <a:ext cx="5905060" cy="2954655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2400" u="sng" dirty="0">
                <a:latin typeface="Segoe UI"/>
                <a:ea typeface="Calibri" panose="020F0502020204030204"/>
                <a:cs typeface="Calibri" panose="020F0502020204030204"/>
              </a:rPr>
              <a:t>And following your application:</a:t>
            </a:r>
            <a:endParaRPr lang="en-US" sz="2400" u="sng" dirty="0">
              <a:latin typeface="Segoe UI"/>
              <a:ea typeface="Calibri" panose="020F0502020204030204"/>
              <a:cs typeface="Calibri" panose="020F0502020204030204"/>
            </a:endParaRPr>
          </a:p>
          <a:p>
            <a:pPr marL="457200" indent="-457200">
              <a:buFont typeface="Arial"/>
              <a:buChar char="•"/>
            </a:pPr>
            <a:r>
              <a:rPr lang="en-GB" sz="2400" dirty="0">
                <a:latin typeface="Segoe UI"/>
                <a:ea typeface="Calibri" panose="020F0502020204030204"/>
                <a:cs typeface="Calibri" panose="020F0502020204030204"/>
              </a:rPr>
              <a:t>Keep in touch with us if your circumstances change, as this can affect your ranking </a:t>
            </a:r>
            <a:endParaRPr lang="en-US" sz="2400" dirty="0">
              <a:latin typeface="Segoe UI"/>
              <a:ea typeface="Calibri" panose="020F0502020204030204"/>
              <a:cs typeface="Calibri" panose="020F0502020204030204"/>
            </a:endParaRPr>
          </a:p>
          <a:p>
            <a:pPr marL="457200" indent="-457200">
              <a:buFont typeface="Arial"/>
              <a:buChar char="•"/>
            </a:pPr>
            <a:r>
              <a:rPr lang="en-US" sz="2400" dirty="0">
                <a:latin typeface="Segoe UI"/>
                <a:ea typeface="Calibri" panose="020F0502020204030204"/>
                <a:cs typeface="Calibri" panose="020F0502020204030204"/>
              </a:rPr>
              <a:t>If successful, we hope that you are willing to provide a </a:t>
            </a:r>
            <a:r>
              <a:rPr lang="en-US" sz="2400" dirty="0">
                <a:latin typeface="Segoe UI"/>
                <a:ea typeface="Calibri" panose="020F0502020204030204"/>
                <a:cs typeface="Calibri" panose="020F0502020204030204"/>
                <a:hlinkClick r:id="rId2"/>
              </a:rPr>
              <a:t>case study, </a:t>
            </a:r>
            <a:r>
              <a:rPr lang="en-US" sz="2400" dirty="0">
                <a:latin typeface="Segoe UI"/>
                <a:ea typeface="Calibri" panose="020F0502020204030204"/>
                <a:cs typeface="Calibri" panose="020F0502020204030204"/>
              </a:rPr>
              <a:t>to support others</a:t>
            </a:r>
          </a:p>
          <a:p>
            <a:pPr marL="285750" indent="-285750">
              <a:buFont typeface="Arial"/>
              <a:buChar char="•"/>
            </a:pPr>
            <a:endParaRPr lang="en-GB" dirty="0">
              <a:latin typeface="Segoe UI"/>
              <a:ea typeface="Calibri" panose="020F0502020204030204"/>
              <a:cs typeface="Calibri" panose="020F0502020204030204"/>
            </a:endParaRPr>
          </a:p>
        </p:txBody>
      </p:sp>
      <p:pic>
        <p:nvPicPr>
          <p:cNvPr id="10" name="Content Placeholder 9" descr="A red and white calendar with a date&#10;&#10;AI-generated content may be incorrect.">
            <a:extLst>
              <a:ext uri="{FF2B5EF4-FFF2-40B4-BE49-F238E27FC236}">
                <a16:creationId xmlns:a16="http://schemas.microsoft.com/office/drawing/2014/main" id="{2058252E-8F41-BF24-A154-F9DD9315DE0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259" y="2248587"/>
            <a:ext cx="3446291" cy="3446291"/>
          </a:xfrm>
        </p:spPr>
      </p:pic>
    </p:spTree>
    <p:extLst>
      <p:ext uri="{BB962C8B-B14F-4D97-AF65-F5344CB8AC3E}">
        <p14:creationId xmlns:p14="http://schemas.microsoft.com/office/powerpoint/2010/main" val="23345029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DBC215-B13F-A1A0-F074-140F4D1143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latin typeface="Calibri"/>
                <a:ea typeface="Calibri"/>
                <a:cs typeface="Calibri"/>
              </a:rPr>
              <a:t>Any Questions?  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1387785-06A4-1E48-10D8-A1C624EFCB5A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292286" y="2582641"/>
            <a:ext cx="5414048" cy="2096517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GB" sz="2800" b="1" dirty="0">
                <a:latin typeface="Segoe UI"/>
                <a:ea typeface="Calibri"/>
                <a:cs typeface="Segoe UI"/>
              </a:rPr>
              <a:t>Email:</a:t>
            </a:r>
            <a:r>
              <a:rPr lang="en-GB" sz="2800" dirty="0">
                <a:latin typeface="Segoe UI"/>
                <a:ea typeface="Calibri"/>
                <a:cs typeface="Segoe UI"/>
              </a:rPr>
              <a:t> </a:t>
            </a:r>
            <a:r>
              <a:rPr lang="en-GB" sz="2800" dirty="0">
                <a:latin typeface="Segoe UI"/>
                <a:ea typeface="Calibri"/>
                <a:cs typeface="Segoe UI"/>
                <a:hlinkClick r:id="rId2"/>
              </a:rPr>
              <a:t>researchculture@lancaster.ac.uk</a:t>
            </a:r>
            <a:endParaRPr lang="en-US" dirty="0"/>
          </a:p>
          <a:p>
            <a:pPr marL="0" indent="0">
              <a:buNone/>
            </a:pPr>
            <a:endParaRPr lang="en-GB" sz="2800" dirty="0">
              <a:latin typeface="Segoe UI"/>
              <a:ea typeface="Calibri"/>
              <a:cs typeface="Segoe UI"/>
            </a:endParaRPr>
          </a:p>
          <a:p>
            <a:pPr marL="0" indent="0">
              <a:buNone/>
            </a:pPr>
            <a:endParaRPr lang="en-GB" sz="2800" dirty="0">
              <a:latin typeface="Segoe UI"/>
              <a:ea typeface="Calibri"/>
              <a:cs typeface="Segoe UI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7311766-49F8-8866-19E5-7E0C34C8311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998E55D-8E2A-4AFE-A61C-B5DBBB7761E7}" type="slidenum">
              <a:rPr lang="en-GB" smtClean="0"/>
              <a:pPr/>
              <a:t>9</a:t>
            </a:fld>
            <a:endParaRPr lang="en-GB"/>
          </a:p>
        </p:txBody>
      </p:sp>
      <p:pic>
        <p:nvPicPr>
          <p:cNvPr id="7" name="Picture 6" descr="Different coloured question marks">
            <a:extLst>
              <a:ext uri="{FF2B5EF4-FFF2-40B4-BE49-F238E27FC236}">
                <a16:creationId xmlns:a16="http://schemas.microsoft.com/office/drawing/2014/main" id="{BE148712-1338-E31B-910E-803603D8FF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5968" y="2024736"/>
            <a:ext cx="5420033" cy="3201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01770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44546A"/>
      </a:hlink>
      <a:folHlink>
        <a:srgbClr val="44546A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ad3c0e32-3cc7-4b2d-b3f4-906548ac66b1" xsi:nil="true"/>
    <lcf76f155ced4ddcb4097134ff3c332f xmlns="c61c018f-b697-41c2-9c30-507530ff38ab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2BE7BF198F7D4439EF7DE36C3F4560E" ma:contentTypeVersion="13" ma:contentTypeDescription="Create a new document." ma:contentTypeScope="" ma:versionID="fcf839530326c61c2540e30620c8de02">
  <xsd:schema xmlns:xsd="http://www.w3.org/2001/XMLSchema" xmlns:xs="http://www.w3.org/2001/XMLSchema" xmlns:p="http://schemas.microsoft.com/office/2006/metadata/properties" xmlns:ns2="c61c018f-b697-41c2-9c30-507530ff38ab" xmlns:ns3="ad3c0e32-3cc7-4b2d-b3f4-906548ac66b1" targetNamespace="http://schemas.microsoft.com/office/2006/metadata/properties" ma:root="true" ma:fieldsID="3f718a604ffd789df315080475463388" ns2:_="" ns3:_="">
    <xsd:import namespace="c61c018f-b697-41c2-9c30-507530ff38ab"/>
    <xsd:import namespace="ad3c0e32-3cc7-4b2d-b3f4-906548ac66b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61c018f-b697-41c2-9c30-507530ff38a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1bb35676-0bdf-4ed4-88f9-e2f8379240d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d3c0e32-3cc7-4b2d-b3f4-906548ac66b1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2e202c06-a930-47cb-bea2-fa104a51614c}" ma:internalName="TaxCatchAll" ma:showField="CatchAllData" ma:web="ad3c0e32-3cc7-4b2d-b3f4-906548ac66b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2DE5845-36E1-4721-B7CA-0E5502651D01}">
  <ds:schemaRefs>
    <ds:schemaRef ds:uri="http://purl.org/dc/terms/"/>
    <ds:schemaRef ds:uri="http://purl.org/dc/elements/1.1/"/>
    <ds:schemaRef ds:uri="http://purl.org/dc/dcmitype/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ad3c0e32-3cc7-4b2d-b3f4-906548ac66b1"/>
    <ds:schemaRef ds:uri="c61c018f-b697-41c2-9c30-507530ff38ab"/>
    <ds:schemaRef ds:uri="http://schemas.microsoft.com/office/2006/metadata/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9EFC7DCF-5A49-442B-9FFF-540AABCB861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10F068D-D0EB-45F7-A11D-A8BC64B05B4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61c018f-b697-41c2-9c30-507530ff38ab"/>
    <ds:schemaRef ds:uri="ad3c0e32-3cc7-4b2d-b3f4-906548ac66b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TM03457444[[fn=Basis]]</Template>
  <TotalTime>0</TotalTime>
  <Words>703</Words>
  <Application>Microsoft Office PowerPoint</Application>
  <PresentationFormat>Widescreen</PresentationFormat>
  <Paragraphs>67</Paragraphs>
  <Slides>9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Researcher Career Development (Bridging) Scheme </vt:lpstr>
      <vt:lpstr>PowerPoint Presentation</vt:lpstr>
      <vt:lpstr>Purpose of the Scheme</vt:lpstr>
      <vt:lpstr>Eligibility Criteria  </vt:lpstr>
      <vt:lpstr>Terms of the Scheme   </vt:lpstr>
      <vt:lpstr>Prioritisation  </vt:lpstr>
      <vt:lpstr>What details are needed about research grants?   </vt:lpstr>
      <vt:lpstr>When to apply </vt:lpstr>
      <vt:lpstr>Any Questions?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Atkinson, Chris</dc:creator>
  <cp:lastModifiedBy>Atkinson, Chris</cp:lastModifiedBy>
  <cp:revision>401</cp:revision>
  <dcterms:created xsi:type="dcterms:W3CDTF">2020-06-05T17:03:52Z</dcterms:created>
  <dcterms:modified xsi:type="dcterms:W3CDTF">2026-07-22T12:02:36Z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0x01010032BE7BF198F7D4439EF7DE36C3F4560E</vt:lpwstr>
  </property>
  <property fmtid="{D5CDD505-2E9C-101B-9397-08002B2CF9AE}" pid="3" name="MediaServiceImageTags">
    <vt:lpwstr/>
  </property>
</Properties>
</file>