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29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4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47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01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60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5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70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4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53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31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CE47D-0CD6-47DD-8E30-35A578CC2F23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A2A2F-594A-4030-93D1-1242890D2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52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Millikan's Oil Drop Experiment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62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Stationary electron 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239589" y="1690688"/>
            <a:ext cx="21423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239589" y="3248297"/>
            <a:ext cx="21423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252686" y="2396920"/>
            <a:ext cx="116114" cy="14514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310743" y="2048577"/>
            <a:ext cx="0" cy="3483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4310743" y="2542063"/>
            <a:ext cx="0" cy="3483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291773" y="4187315"/>
                <a:ext cx="4383314" cy="2031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Force due to gravity: ?</a:t>
                </a:r>
              </a:p>
              <a:p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𝑚𝑔</m:t>
                    </m:r>
                  </m:oMath>
                </a14:m>
                <a:endParaRPr lang="en-GB" sz="2800" dirty="0" smtClean="0"/>
              </a:p>
              <a:p>
                <a:r>
                  <a:rPr lang="en-GB" sz="2800" dirty="0" smtClean="0"/>
                  <a:t>Force due to electric field: ?</a:t>
                </a:r>
              </a:p>
              <a:p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𝑞𝐸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𝑞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773" y="4187315"/>
                <a:ext cx="4383314" cy="2031838"/>
              </a:xfrm>
              <a:prstGeom prst="rect">
                <a:avLst/>
              </a:prstGeom>
              <a:blipFill>
                <a:blip r:embed="rId2"/>
                <a:stretch>
                  <a:fillRect l="-2921" t="-30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515429" y="1582057"/>
            <a:ext cx="769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+V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515429" y="3248297"/>
            <a:ext cx="667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 V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184571" y="1204686"/>
            <a:ext cx="4644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Where do the forces belong on the diagram? </a:t>
            </a:r>
            <a:endParaRPr lang="en-GB" sz="2400" dirty="0"/>
          </a:p>
          <a:p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373257" y="2890407"/>
                <a:ext cx="4455886" cy="20171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Balancing Forces:</a:t>
                </a:r>
              </a:p>
              <a:p>
                <a:endParaRPr lang="en-GB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GB" sz="2400" b="0" dirty="0" smtClean="0"/>
              </a:p>
              <a:p>
                <a:r>
                  <a:rPr lang="en-GB" sz="2400" dirty="0" smtClean="0"/>
                  <a:t>	   </a:t>
                </a:r>
                <a14:m>
                  <m:oMath xmlns:m="http://schemas.openxmlformats.org/officeDocument/2006/math"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𝑚𝑔</m:t>
                    </m:r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𝑞</m:t>
                    </m:r>
                    <m:f>
                      <m:fPr>
                        <m:ctrlPr>
                          <a:rPr lang="en-GB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GB" sz="2400" dirty="0" smtClean="0"/>
                  <a:t>                 </a:t>
                </a:r>
                <a:endParaRPr lang="en-GB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3257" y="2890407"/>
                <a:ext cx="4455886" cy="2017155"/>
              </a:xfrm>
              <a:prstGeom prst="rect">
                <a:avLst/>
              </a:prstGeom>
              <a:blipFill>
                <a:blip r:embed="rId3"/>
                <a:stretch>
                  <a:fillRect l="-2192" t="-24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081486" y="5268686"/>
            <a:ext cx="52723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Question: Which of the above quantities would be hard to measure?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22054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84 0.00047 L 0.18216 -0.2495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14467 -0.5687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7" y="-2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Answer: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95086" y="1524000"/>
                <a:ext cx="10758714" cy="4652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GB" dirty="0" smtClean="0"/>
                  <a:t>Mass! </a:t>
                </a:r>
              </a:p>
              <a:p>
                <a:pPr marL="0" indent="0" algn="ctr">
                  <a:buNone/>
                </a:pPr>
                <a:r>
                  <a:rPr lang="en-GB" dirty="0" smtClean="0"/>
                  <a:t>How would we get around this problem? Any ideas? </a:t>
                </a:r>
              </a:p>
              <a:p>
                <a:pPr marL="0" indent="0" algn="ctr">
                  <a:buNone/>
                </a:pPr>
                <a:r>
                  <a:rPr lang="en-GB" dirty="0" smtClean="0"/>
                  <a:t>Use density! </a:t>
                </a:r>
              </a:p>
              <a:p>
                <a:pPr marL="0" indent="0">
                  <a:buNone/>
                </a:pPr>
                <a:r>
                  <a:rPr lang="en-GB" dirty="0" smtClean="0"/>
                  <a:t>Density Equation: 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GB" i="1" dirty="0" smtClean="0"/>
                  <a:t> 		V = volume</a:t>
                </a:r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en-GB" i="1" dirty="0" smtClean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GB" b="0" i="1" dirty="0" smtClean="0"/>
              </a:p>
              <a:p>
                <a:pPr marL="0" indent="0">
                  <a:buNone/>
                </a:pPr>
                <a:r>
                  <a:rPr lang="en-GB" dirty="0" smtClean="0"/>
                  <a:t>Volume of a spherical oil droplet?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 smtClean="0"/>
                  <a:t>Therefore mass</a:t>
                </a:r>
                <a:r>
                  <a:rPr lang="en-GB" sz="3600" dirty="0" smtClean="0"/>
                  <a:t>: </a:t>
                </a:r>
                <a14:m>
                  <m:oMath xmlns:m="http://schemas.openxmlformats.org/officeDocument/2006/math"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36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5086" y="1524000"/>
                <a:ext cx="10758714" cy="4652963"/>
              </a:xfrm>
              <a:blipFill>
                <a:blip r:embed="rId2"/>
                <a:stretch>
                  <a:fillRect l="-1190" t="-2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233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 to our equation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Lets go back to our original equation and insert our new value for m: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𝑞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GB" b="0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=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257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0543 0.0895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1" y="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-0.0793 0.0745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1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0.02106 L -0.07592 -0.2347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-1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64 -0.01551 L 0.38581 -0.3201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58" y="-1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now have: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4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GB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p>
                        <m:sSupPr>
                          <m:ctrlPr>
                            <a:rPr lang="en-GB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𝑞</m:t>
                      </m:r>
                      <m:f>
                        <m:fPr>
                          <m:ctrlPr>
                            <a:rPr lang="en-GB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GB" sz="480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4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48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GB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4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4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GB" sz="4800" b="0" dirty="0" smtClean="0"/>
              </a:p>
              <a:p>
                <a:pPr marL="0" indent="0">
                  <a:buNone/>
                </a:pPr>
                <a:r>
                  <a:rPr lang="en-GB" sz="4800" b="1" dirty="0" smtClean="0"/>
                  <a:t>Question: Are there any other forces to consider? </a:t>
                </a:r>
                <a:endParaRPr lang="en-GB" sz="48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308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Answer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Yes! Remember the drop is in air, not a vacuum, so there is an upwards buoyancy force equal to the weight of air displaced (</a:t>
            </a:r>
            <a:r>
              <a:rPr lang="en-GB" dirty="0"/>
              <a:t>Archimedes'</a:t>
            </a:r>
            <a:r>
              <a:rPr lang="en-GB" dirty="0" smtClean="0"/>
              <a:t> principle)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4000" b="1" dirty="0" smtClean="0"/>
              <a:t>Question: What is the expression for the buoyancy force? </a:t>
            </a:r>
          </a:p>
          <a:p>
            <a:pPr marL="457200" lvl="1" indent="0">
              <a:buNone/>
            </a:pPr>
            <a:r>
              <a:rPr lang="en-GB" sz="2800" b="1" dirty="0" smtClean="0"/>
              <a:t>Hint – Consider the expression for the weight of the oil drop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63571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Answer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The expression is simply the weight of air displaced – the same as the weight of the oil drip but using the density of air instead of oil.</a:t>
                </a:r>
              </a:p>
              <a:p>
                <a:pPr marL="0" indent="0">
                  <a:buNone/>
                </a:pPr>
                <a:r>
                  <a:rPr lang="en-GB" dirty="0" smtClean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6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6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60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  <m:r>
                        <a:rPr lang="en-GB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6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6000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60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sSub>
                        <m:sSubPr>
                          <m:ctrlPr>
                            <a:rPr lang="en-GB" sz="6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6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GB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𝑎𝑖𝑟</m:t>
                          </m:r>
                        </m:sub>
                      </m:sSub>
                      <m:sSup>
                        <m:sSupPr>
                          <m:ctrlPr>
                            <a:rPr lang="en-GB" sz="6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6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6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6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9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624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 to our equation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GB" dirty="0" smtClean="0"/>
                  <a:t>We now have: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GB" b="0" dirty="0" smtClean="0"/>
              </a:p>
              <a:p>
                <a:pPr marL="0" indent="0" algn="ctr">
                  <a:buNone/>
                </a:pPr>
                <a:endParaRPr lang="en-GB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 smtClean="0"/>
                  <a:t> +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GB" dirty="0" smtClean="0"/>
                  <a:t> </a:t>
                </a:r>
              </a:p>
              <a:p>
                <a:pPr marL="0" indent="0">
                  <a:buNone/>
                </a:pPr>
                <a:r>
                  <a:rPr lang="en-GB" dirty="0" smtClean="0"/>
                  <a:t>This can easily be solved for q to obtain: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𝑎𝑖𝑟</m:t>
                                  </m:r>
                                </m:sub>
                              </m:sSub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b="1" dirty="0" smtClean="0"/>
                  <a:t>Task: Try to confirm this result for yourselves</a:t>
                </a:r>
              </a:p>
              <a:p>
                <a:pPr marL="0" indent="0">
                  <a:buNone/>
                </a:pPr>
                <a:r>
                  <a:rPr lang="en-GB" b="1" dirty="0" smtClean="0"/>
                  <a:t>Question: Which of these quantities would be hard to measure?</a:t>
                </a:r>
              </a:p>
              <a:p>
                <a:pPr marL="0" indent="0">
                  <a:buNone/>
                </a:pPr>
                <a:endParaRPr lang="en-GB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 b="-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612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Answer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The radius r. To get around this, we use stokes law. </a:t>
                </a:r>
              </a:p>
              <a:p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=6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</a:rPr>
                        <m:t>πη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𝑟𝑣</m:t>
                      </m:r>
                    </m:oMath>
                  </m:oMathPara>
                </a14:m>
                <a:endParaRPr lang="en-GB" dirty="0" smtClean="0"/>
              </a:p>
              <a:p>
                <a:r>
                  <a:rPr lang="en-GB" dirty="0" smtClean="0"/>
                  <a:t>At terminal velocity, this is equal to the weight of the drop</a:t>
                </a:r>
              </a:p>
              <a:p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=6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πη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𝑟𝑣</m:t>
                      </m:r>
                    </m:oMath>
                  </m:oMathPara>
                </a14:m>
                <a:endParaRPr lang="en-GB" dirty="0" smtClean="0"/>
              </a:p>
              <a:p>
                <a:r>
                  <a:rPr lang="en-GB" dirty="0" smtClean="0"/>
                  <a:t>Remember: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η</m:t>
                    </m:r>
                  </m:oMath>
                </a14:m>
                <a:r>
                  <a:rPr lang="en-GB" dirty="0" smtClean="0"/>
                  <a:t> is the viscosity of air </a:t>
                </a:r>
              </a:p>
              <a:p>
                <a:pPr marL="0" indent="0">
                  <a:buNone/>
                </a:pPr>
                <a:r>
                  <a:rPr lang="en-GB" dirty="0"/>
                  <a:t>	</a:t>
                </a:r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dirty="0" smtClean="0"/>
                  <a:t> is the terminal velocity of the oil drop </a:t>
                </a: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797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After Substituting in the weight from the earlier expression and a bit of algebra: 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=9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  <m:sSub>
                                <m:sSubPr>
                                  <m:ctrlPr>
                                    <a:rPr lang="el-G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𝑜𝑖𝑙</m:t>
                                      </m:r>
                                    </m:sub>
                                  </m:s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𝑎𝑖𝑟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b="0" dirty="0" smtClean="0"/>
              </a:p>
              <a:p>
                <a:r>
                  <a:rPr lang="en-GB" dirty="0" smtClean="0"/>
                  <a:t>You will notice that we can now measure all quantities easily. Think about how you could measure terminal velocity.</a:t>
                </a:r>
              </a:p>
              <a:p>
                <a:r>
                  <a:rPr lang="en-GB" dirty="0" smtClean="0"/>
                  <a:t>We can now substitute for r in our </a:t>
                </a:r>
                <a:r>
                  <a:rPr lang="en-GB" dirty="0" smtClean="0"/>
                  <a:t>original </a:t>
                </a:r>
                <a:r>
                  <a:rPr lang="en-GB" dirty="0" smtClean="0"/>
                  <a:t>equation and obtain a value for q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26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531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GB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m:rPr>
                              <m:sty m:val="p"/>
                            </m:rPr>
                            <a:rPr lang="el-GR" sz="4400" b="0" i="1" smtClean="0">
                              <a:latin typeface="Cambria Math" panose="02040503050406030204" pitchFamily="18" charset="0"/>
                            </a:rPr>
                            <m:t>π</m:t>
                          </m:r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GB" sz="4400" b="0" i="1" smtClean="0">
                          <a:latin typeface="Cambria Math" panose="02040503050406030204" pitchFamily="18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4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4400" b="0" i="1" smtClean="0">
                                      <a:latin typeface="Cambria Math" panose="02040503050406030204" pitchFamily="18" charset="0"/>
                                    </a:rPr>
                                    <m:t>η</m:t>
                                  </m:r>
                                </m:e>
                                <m:sup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num>
                            <m:den>
                              <m:d>
                                <m:dPr>
                                  <m:ctrlP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4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4400" b="0" i="1" smtClean="0">
                                          <a:latin typeface="Cambria Math" panose="02040503050406030204" pitchFamily="18" charset="0"/>
                                        </a:rPr>
                                        <m:t>ρ</m:t>
                                      </m:r>
                                    </m:e>
                                    <m:sub>
                                      <m:r>
                                        <a:rPr lang="en-GB" sz="4400" b="0" i="1" smtClean="0">
                                          <a:latin typeface="Cambria Math" panose="02040503050406030204" pitchFamily="18" charset="0"/>
                                        </a:rPr>
                                        <m:t>𝑜𝑖𝑙</m:t>
                                      </m:r>
                                    </m:sub>
                                  </m:sSub>
                                  <m:r>
                                    <a:rPr lang="en-GB" sz="4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GB" sz="4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4400" i="1">
                                          <a:latin typeface="Cambria Math" panose="02040503050406030204" pitchFamily="18" charset="0"/>
                                        </a:rPr>
                                        <m:t>ρ</m:t>
                                      </m:r>
                                    </m:e>
                                    <m:sub>
                                      <m:r>
                                        <a:rPr lang="en-GB" sz="4400" b="0" i="1" smtClean="0">
                                          <a:latin typeface="Cambria Math" panose="02040503050406030204" pitchFamily="18" charset="0"/>
                                        </a:rPr>
                                        <m:t>𝑎𝑖𝑟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4400" dirty="0" smtClean="0"/>
              </a:p>
              <a:p>
                <a:r>
                  <a:rPr lang="en-GB" dirty="0" smtClean="0"/>
                  <a:t>Since all quantities are now measureable, we can begin the experiment.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001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2298"/>
            <a:ext cx="10515600" cy="5241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After the discovery of the electron and calculation of the e/m ratio by J.J. Thomson in 1897, Millikan sought a way to measure the charge of an electron. If the charge could be found, the electron mass could also be calculated using e/m. He assumed (correctly) at the time that all electrons carried the same charge.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Millikan conducted an experiment that allowed him to determine the charge of an oil drop. According to his assumption all charges on oil drops must be a multiple of the electron charge. </a:t>
            </a:r>
          </a:p>
          <a:p>
            <a:pPr marL="0" indent="0">
              <a:buNone/>
            </a:pPr>
            <a:r>
              <a:rPr lang="en-GB" dirty="0" smtClean="0"/>
              <a:t>Today you will conduct the same experiment and ultimately try to determine the value of </a:t>
            </a:r>
            <a:r>
              <a:rPr lang="en-GB" i="1" dirty="0" smtClean="0"/>
              <a:t>e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r>
              <a:rPr lang="en-GB" dirty="0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6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Open the provided EXCEL table</a:t>
            </a:r>
          </a:p>
          <a:p>
            <a:r>
              <a:rPr lang="en-GB" dirty="0" smtClean="0"/>
              <a:t>Illuminate </a:t>
            </a:r>
            <a:r>
              <a:rPr lang="en-GB" dirty="0" smtClean="0"/>
              <a:t>the oil chamber with the lamp and angle the camera towards the screen so you get a good, clear image and can read the scale</a:t>
            </a:r>
          </a:p>
          <a:p>
            <a:r>
              <a:rPr lang="en-GB" dirty="0" smtClean="0"/>
              <a:t>Give the bulb one or two squirts and observe the oil droplets on the screen </a:t>
            </a:r>
          </a:p>
          <a:p>
            <a:r>
              <a:rPr lang="en-GB" dirty="0" smtClean="0"/>
              <a:t>Turn on the voltage supply and vary the voltage. You should see the drops move up and down.  </a:t>
            </a:r>
          </a:p>
          <a:p>
            <a:r>
              <a:rPr lang="en-GB" dirty="0" smtClean="0"/>
              <a:t>Pick an </a:t>
            </a:r>
            <a:r>
              <a:rPr lang="en-GB" dirty="0" smtClean="0"/>
              <a:t>easy-to-see oil drop and find the voltage required to hold it steady and record this voltage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88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Turn the power supply off and measure the time taken for the drop to travel a given distance (the larger the better) </a:t>
            </a:r>
          </a:p>
          <a:p>
            <a:r>
              <a:rPr lang="en-GB" dirty="0" smtClean="0"/>
              <a:t>Record these values and add them to the table</a:t>
            </a:r>
          </a:p>
          <a:p>
            <a:r>
              <a:rPr lang="en-GB" dirty="0" smtClean="0"/>
              <a:t>EXCEL should now calculate all required quantities and return the charge of the selected oil drop</a:t>
            </a:r>
          </a:p>
          <a:p>
            <a:r>
              <a:rPr lang="en-GB" dirty="0" smtClean="0"/>
              <a:t>Repeat this process five more times if you can </a:t>
            </a:r>
          </a:p>
          <a:p>
            <a:pPr marL="0" indent="0">
              <a:buNone/>
            </a:pPr>
            <a:r>
              <a:rPr lang="en-GB" b="1" dirty="0" smtClean="0"/>
              <a:t>Question: Which </a:t>
            </a:r>
            <a:r>
              <a:rPr lang="en-GB" b="1" dirty="0" err="1" smtClean="0"/>
              <a:t>measuremeant</a:t>
            </a:r>
            <a:r>
              <a:rPr lang="en-GB" b="1" dirty="0" smtClean="0"/>
              <a:t> gives the largest uncertainty? </a:t>
            </a:r>
            <a:r>
              <a:rPr lang="en-GB" dirty="0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808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Answer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distance the drop falls as it is the hardest to see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54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Values of constants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air viscosity, </a:t>
            </a:r>
            <a:r>
              <a:rPr lang="en-US" i="1" dirty="0"/>
              <a:t>η </a:t>
            </a:r>
            <a:r>
              <a:rPr lang="en-US" dirty="0"/>
              <a:t>= 1</a:t>
            </a:r>
            <a:r>
              <a:rPr lang="en-US" i="1" dirty="0"/>
              <a:t>.</a:t>
            </a:r>
            <a:r>
              <a:rPr lang="en-US" dirty="0"/>
              <a:t>83 ± 0</a:t>
            </a:r>
            <a:r>
              <a:rPr lang="en-US" i="1" dirty="0"/>
              <a:t>.</a:t>
            </a:r>
            <a:r>
              <a:rPr lang="en-US" dirty="0"/>
              <a:t>04 × 10</a:t>
            </a:r>
            <a:r>
              <a:rPr lang="en-US" baseline="30000" dirty="0"/>
              <a:t>−5</a:t>
            </a:r>
            <a:r>
              <a:rPr lang="en-US" dirty="0"/>
              <a:t> Nsm</a:t>
            </a:r>
            <a:r>
              <a:rPr lang="en-US" baseline="30000" dirty="0"/>
              <a:t>−2</a:t>
            </a:r>
            <a:endParaRPr lang="en-GB" dirty="0"/>
          </a:p>
          <a:p>
            <a:r>
              <a:rPr lang="en-US" dirty="0"/>
              <a:t>oil density, </a:t>
            </a:r>
            <a:r>
              <a:rPr lang="en-US" i="1" dirty="0"/>
              <a:t>ρ </a:t>
            </a:r>
            <a:r>
              <a:rPr lang="en-US" dirty="0"/>
              <a:t>= 874 ± 2 kgm</a:t>
            </a:r>
            <a:r>
              <a:rPr lang="en-US" baseline="30000" dirty="0"/>
              <a:t>−3</a:t>
            </a:r>
            <a:r>
              <a:rPr lang="en-US" dirty="0"/>
              <a:t> at 20</a:t>
            </a:r>
            <a:r>
              <a:rPr lang="en-US" baseline="30000" dirty="0"/>
              <a:t>◦</a:t>
            </a:r>
            <a:r>
              <a:rPr lang="en-US" dirty="0"/>
              <a:t>C</a:t>
            </a:r>
            <a:endParaRPr lang="en-GB" dirty="0"/>
          </a:p>
          <a:p>
            <a:r>
              <a:rPr lang="en-US" dirty="0"/>
              <a:t>air density, </a:t>
            </a:r>
            <a:r>
              <a:rPr lang="en-US" i="1" dirty="0"/>
              <a:t>ρ </a:t>
            </a:r>
            <a:r>
              <a:rPr lang="en-US" dirty="0"/>
              <a:t>= 1</a:t>
            </a:r>
            <a:r>
              <a:rPr lang="en-US" i="1" dirty="0"/>
              <a:t>.</a:t>
            </a:r>
            <a:r>
              <a:rPr lang="en-US" dirty="0"/>
              <a:t>30 ± 0</a:t>
            </a:r>
            <a:r>
              <a:rPr lang="en-US" i="1" dirty="0"/>
              <a:t>.</a:t>
            </a:r>
            <a:r>
              <a:rPr lang="en-US" dirty="0"/>
              <a:t>05 kgm</a:t>
            </a:r>
            <a:r>
              <a:rPr lang="en-US" baseline="30000" dirty="0"/>
              <a:t>−3</a:t>
            </a:r>
            <a:r>
              <a:rPr lang="en-US" dirty="0"/>
              <a:t> at 20</a:t>
            </a:r>
            <a:r>
              <a:rPr lang="en-US" baseline="30000" dirty="0"/>
              <a:t>◦</a:t>
            </a:r>
            <a:r>
              <a:rPr lang="en-US" dirty="0"/>
              <a:t>C</a:t>
            </a:r>
            <a:endParaRPr lang="en-GB" dirty="0"/>
          </a:p>
          <a:p>
            <a:r>
              <a:rPr lang="en-US" dirty="0"/>
              <a:t>plate spacing, </a:t>
            </a:r>
            <a:r>
              <a:rPr lang="en-US" i="1" dirty="0"/>
              <a:t>d </a:t>
            </a:r>
            <a:r>
              <a:rPr lang="en-US" dirty="0"/>
              <a:t>= 6</a:t>
            </a:r>
            <a:r>
              <a:rPr lang="en-US" i="1" dirty="0"/>
              <a:t>.</a:t>
            </a:r>
            <a:r>
              <a:rPr lang="en-US" dirty="0"/>
              <a:t>00 ± 0</a:t>
            </a:r>
            <a:r>
              <a:rPr lang="en-US" i="1" dirty="0"/>
              <a:t>.</a:t>
            </a:r>
            <a:r>
              <a:rPr lang="en-US" dirty="0"/>
              <a:t>05 × 10</a:t>
            </a:r>
            <a:r>
              <a:rPr lang="en-US" baseline="30000" dirty="0"/>
              <a:t>−3</a:t>
            </a:r>
            <a:r>
              <a:rPr lang="en-US" dirty="0"/>
              <a:t> m</a:t>
            </a:r>
            <a:endParaRPr lang="en-GB" dirty="0"/>
          </a:p>
          <a:p>
            <a:r>
              <a:rPr lang="en-US" dirty="0"/>
              <a:t>friction coefficient, </a:t>
            </a:r>
            <a:r>
              <a:rPr lang="en-US" i="1" dirty="0"/>
              <a:t>A </a:t>
            </a:r>
            <a:r>
              <a:rPr lang="en-US" dirty="0"/>
              <a:t>= 7</a:t>
            </a:r>
            <a:r>
              <a:rPr lang="en-US" i="1" dirty="0"/>
              <a:t>.</a:t>
            </a:r>
            <a:r>
              <a:rPr lang="en-US" dirty="0"/>
              <a:t>7776 ± 0</a:t>
            </a:r>
            <a:r>
              <a:rPr lang="en-US" i="1" dirty="0"/>
              <a:t>.</a:t>
            </a:r>
            <a:r>
              <a:rPr lang="en-US" dirty="0"/>
              <a:t>0001 × 10</a:t>
            </a:r>
            <a:r>
              <a:rPr lang="en-US" baseline="30000" dirty="0"/>
              <a:t>−8</a:t>
            </a:r>
            <a:r>
              <a:rPr lang="en-US" dirty="0"/>
              <a:t> m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219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a value for </a:t>
            </a:r>
            <a:r>
              <a:rPr lang="en-GB" i="1" dirty="0" smtClean="0"/>
              <a:t>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Divide each of your charge values by the accepted value for </a:t>
            </a:r>
            <a:r>
              <a:rPr lang="en-GB" i="1" dirty="0" smtClean="0"/>
              <a:t>e</a:t>
            </a:r>
            <a:r>
              <a:rPr lang="en-GB" dirty="0" smtClean="0"/>
              <a:t>, </a:t>
            </a:r>
            <a:r>
              <a:rPr lang="en-US" dirty="0"/>
              <a:t>1.6 X 10 </a:t>
            </a:r>
            <a:r>
              <a:rPr lang="en-US" baseline="30000" dirty="0"/>
              <a:t>-19</a:t>
            </a:r>
            <a:r>
              <a:rPr lang="en-US" dirty="0"/>
              <a:t> </a:t>
            </a:r>
            <a:r>
              <a:rPr lang="en-US" dirty="0" smtClean="0"/>
              <a:t>, and round to the closet integer </a:t>
            </a:r>
          </a:p>
          <a:p>
            <a:r>
              <a:rPr lang="en-US" dirty="0" smtClean="0"/>
              <a:t>This is the number of electrons your oil drop contains </a:t>
            </a:r>
          </a:p>
          <a:p>
            <a:r>
              <a:rPr lang="en-US" dirty="0" smtClean="0"/>
              <a:t>Finally, find the total charge on all oil drops and divide this by the total number of electrons on all oil drops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42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b="1" dirty="0" smtClean="0"/>
              <a:t>Does your value agree within uncertainty with the expected value of </a:t>
            </a:r>
            <a:r>
              <a:rPr lang="en-GB" sz="4000" b="1" i="1" dirty="0" smtClean="0"/>
              <a:t>e</a:t>
            </a:r>
            <a:r>
              <a:rPr lang="en-GB" sz="4000" b="1" dirty="0" smtClean="0"/>
              <a:t>= </a:t>
            </a:r>
            <a:r>
              <a:rPr lang="en-US" sz="4000" b="1" dirty="0"/>
              <a:t>1.6 X 10 </a:t>
            </a:r>
            <a:r>
              <a:rPr lang="en-US" sz="4000" b="1" baseline="30000" dirty="0"/>
              <a:t>-19</a:t>
            </a:r>
            <a:r>
              <a:rPr lang="en-US" sz="4000" b="1" dirty="0"/>
              <a:t> </a:t>
            </a:r>
            <a:r>
              <a:rPr lang="en-US" sz="4000" b="1" dirty="0" smtClean="0"/>
              <a:t>c ?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dirty="0" smtClean="0"/>
              <a:t>What is the largest source of uncertainty?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dirty="0" smtClean="0"/>
              <a:t>Could you improve the experiment in any way? 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38849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Look at the </a:t>
            </a:r>
            <a:r>
              <a:rPr lang="en-GB" dirty="0" smtClean="0"/>
              <a:t>Apparatus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In the box you will find: </a:t>
            </a:r>
          </a:p>
          <a:p>
            <a:r>
              <a:rPr lang="en-GB" dirty="0"/>
              <a:t>A</a:t>
            </a:r>
            <a:r>
              <a:rPr lang="en-GB" dirty="0" smtClean="0"/>
              <a:t> device containing two plates that are to be connected to a power source so a voltage can be applied between them, producing a uniform electric field</a:t>
            </a:r>
          </a:p>
          <a:p>
            <a:r>
              <a:rPr lang="en-GB" dirty="0" smtClean="0"/>
              <a:t>A nozzle containing oil, so that small, charged oil drops can be sprayed between the plates</a:t>
            </a:r>
          </a:p>
          <a:p>
            <a:r>
              <a:rPr lang="en-GB" dirty="0" smtClean="0"/>
              <a:t>A camera connected to a screen that displays a live feed of the area between the plates </a:t>
            </a:r>
          </a:p>
          <a:p>
            <a:r>
              <a:rPr lang="en-GB" dirty="0" smtClean="0"/>
              <a:t>A light to be shone between the plates so you can see what’s going on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94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https://upload.wikimedia.org/wikipedia/commons/thumb/e/e0/Simplified_scheme_of_Millikan%E2%80%99s_oil-drop_experiment.svg/2000px-Simplified_scheme_of_Millikan%E2%80%99s_oil-drop_experiment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56010"/>
            <a:ext cx="10515600" cy="409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41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Question!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10288"/>
            <a:ext cx="10515600" cy="656318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How do the oil drops become charged?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188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Answer: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Frictional effects between the sides of the nozzle an the oil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(In other variants of the experiment the oil drops are ionised using X-rays)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3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Procedure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Oil drops are sprayed in between the plates. You will notice with no applied voltage (therefore no electric field) the oil drops fall due to gravity.</a:t>
            </a:r>
          </a:p>
          <a:p>
            <a:pPr marL="0" indent="0">
              <a:buNone/>
            </a:pPr>
            <a:r>
              <a:rPr lang="en-GB" dirty="0" smtClean="0"/>
              <a:t>Once a voltage is applied between the plates, you will notice some drops will slow down but keep moving down, a few will stop moving and others will start moving upwards.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049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Questions!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1. Why do some droplets move up and others down?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2. Why have some of the droplets stopped moving?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02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Answers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Oil drops </a:t>
            </a:r>
            <a:r>
              <a:rPr lang="en-GB" dirty="0" smtClean="0"/>
              <a:t>that are moving up either contain many electrons or have a low mass (or both), as the force they experience due to the electric field is greater than their weight.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Drops that are moving down either contain a small amount of  electrons or have a large mass (or both), as their weight is larger than the electric force.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2. The stationary drops are in equilibrium – the electric force is equal to the weight.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15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7220</TotalTime>
  <Words>1021</Words>
  <Application>Microsoft Office PowerPoint</Application>
  <PresentationFormat>Widescreen</PresentationFormat>
  <Paragraphs>128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Wingdings</vt:lpstr>
      <vt:lpstr>Office Theme</vt:lpstr>
      <vt:lpstr>Millikan's Oil Drop Experiment</vt:lpstr>
      <vt:lpstr>Motivation</vt:lpstr>
      <vt:lpstr>A Look at the Apparatus</vt:lpstr>
      <vt:lpstr>PowerPoint Presentation</vt:lpstr>
      <vt:lpstr>Question!</vt:lpstr>
      <vt:lpstr>Answer: </vt:lpstr>
      <vt:lpstr>Procedure </vt:lpstr>
      <vt:lpstr>Questions!</vt:lpstr>
      <vt:lpstr>Answers</vt:lpstr>
      <vt:lpstr>A Stationary electron </vt:lpstr>
      <vt:lpstr>Answer:</vt:lpstr>
      <vt:lpstr>Back to our equation </vt:lpstr>
      <vt:lpstr>We now have: </vt:lpstr>
      <vt:lpstr>Answer  </vt:lpstr>
      <vt:lpstr>Answer </vt:lpstr>
      <vt:lpstr>Back to our equation </vt:lpstr>
      <vt:lpstr>Answer</vt:lpstr>
      <vt:lpstr>PowerPoint Presentation</vt:lpstr>
      <vt:lpstr>PowerPoint Presentation</vt:lpstr>
      <vt:lpstr>Procedure</vt:lpstr>
      <vt:lpstr>PowerPoint Presentation</vt:lpstr>
      <vt:lpstr>Answer</vt:lpstr>
      <vt:lpstr>Values of constants</vt:lpstr>
      <vt:lpstr>Finding a value for e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Millikan's Oil Drop Experiment</dc:title>
  <dc:creator>Livesey, Connor</dc:creator>
  <cp:lastModifiedBy>Livesey, Connor</cp:lastModifiedBy>
  <cp:revision>32</cp:revision>
  <dcterms:created xsi:type="dcterms:W3CDTF">2016-07-08T12:35:25Z</dcterms:created>
  <dcterms:modified xsi:type="dcterms:W3CDTF">2016-07-19T12:27:35Z</dcterms:modified>
</cp:coreProperties>
</file>